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Oswald" panose="00000500000000000000" pitchFamily="2" charset="-18"/>
      <p:regular r:id="rId34"/>
      <p:bold r:id="rId35"/>
    </p:embeddedFont>
    <p:embeddedFont>
      <p:font typeface="Source Code Pro" panose="020B0509030403020204" pitchFamily="49"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ac8950aa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ac8950aa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6c6197fc5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6c6197fc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6c6197fc5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6c6197fc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c6197fc5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6c6197fc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c6197fc5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c6197fc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6c6197fc5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6c6197fc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ac8950aa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ac8950aa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ac8950aa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ac8950aa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ac8950aa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ac8950a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ac8950aa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ac8950a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ac8950aa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ac8950aa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6c6197fc5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6c6197fc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ac8950aa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ac8950aa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ac8950aa8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ac8950aa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ac8950aa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ac8950aa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6c6197fc5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6c6197fc5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6c6197fc5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6c6197fc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6c6197fc5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6c6197fc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6c6197fc5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6c6197fc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6c6197fc5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6c6197fc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ac8950a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ac8950a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6c6197fc5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6c6197fc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6c6197fc5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6c6197fc5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1299450" y="3429025"/>
            <a:ext cx="65451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Mag. Lucia Lucka Klansek</a:t>
            </a:r>
            <a:endParaRPr sz="2100">
              <a:latin typeface="Calibri"/>
              <a:ea typeface="Calibri"/>
              <a:cs typeface="Calibri"/>
              <a:sym typeface="Calibri"/>
            </a:endParaRPr>
          </a:p>
        </p:txBody>
      </p:sp>
      <p:sp>
        <p:nvSpPr>
          <p:cNvPr id="63" name="Google Shape;63;p13"/>
          <p:cNvSpPr txBox="1">
            <a:spLocks noGrp="1"/>
          </p:cNvSpPr>
          <p:nvPr>
            <p:ph type="title"/>
          </p:nvPr>
        </p:nvSpPr>
        <p:spPr>
          <a:xfrm>
            <a:off x="0" y="1117575"/>
            <a:ext cx="9144000" cy="2052900"/>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How To Create, Grow, And Manage Wealth In Business Families?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Natural Law #1</a:t>
            </a:r>
            <a:endParaRPr b="1">
              <a:solidFill>
                <a:srgbClr val="FFFFFF"/>
              </a:solidFill>
              <a:latin typeface="Helvetica Neue"/>
              <a:ea typeface="Helvetica Neue"/>
              <a:cs typeface="Helvetica Neue"/>
              <a:sym typeface="Helvetica Neue"/>
            </a:endParaRPr>
          </a:p>
        </p:txBody>
      </p:sp>
      <p:sp>
        <p:nvSpPr>
          <p:cNvPr id="141" name="Google Shape;141;p22"/>
          <p:cNvSpPr txBox="1"/>
          <p:nvPr/>
        </p:nvSpPr>
        <p:spPr>
          <a:xfrm>
            <a:off x="558600" y="1708575"/>
            <a:ext cx="8026800" cy="2100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Helvetica Neue"/>
                <a:ea typeface="Helvetica Neue"/>
                <a:cs typeface="Helvetica Neue"/>
                <a:sym typeface="Helvetica Neue"/>
              </a:rPr>
              <a:t>FAMILIES GROW FASTER THAN BUSINESSES</a:t>
            </a:r>
            <a:endParaRPr sz="2500" b="1">
              <a:latin typeface="Helvetica Neue"/>
              <a:ea typeface="Helvetica Neue"/>
              <a:cs typeface="Helvetica Neue"/>
              <a:sym typeface="Helvetica Neue"/>
            </a:endParaRPr>
          </a:p>
          <a:p>
            <a:pPr marL="0" lvl="0" indent="0" algn="ctr" rtl="0">
              <a:spcBef>
                <a:spcPts val="0"/>
              </a:spcBef>
              <a:spcAft>
                <a:spcPts val="0"/>
              </a:spcAft>
              <a:buNone/>
            </a:pPr>
            <a:r>
              <a:rPr lang="en" sz="2500">
                <a:latin typeface="Helvetica Neue"/>
                <a:ea typeface="Helvetica Neue"/>
                <a:cs typeface="Helvetica Neue"/>
                <a:sym typeface="Helvetica Neue"/>
              </a:rPr>
              <a:t>~SO~</a:t>
            </a:r>
            <a:endParaRPr sz="2500">
              <a:latin typeface="Helvetica Neue"/>
              <a:ea typeface="Helvetica Neue"/>
              <a:cs typeface="Helvetica Neue"/>
              <a:sym typeface="Helvetica Neue"/>
            </a:endParaRPr>
          </a:p>
          <a:p>
            <a:pPr marL="0" lvl="0" indent="0" algn="l" rtl="0">
              <a:spcBef>
                <a:spcPts val="0"/>
              </a:spcBef>
              <a:spcAft>
                <a:spcPts val="0"/>
              </a:spcAft>
              <a:buNone/>
            </a:pPr>
            <a:r>
              <a:rPr lang="en" sz="2500" i="1">
                <a:latin typeface="Helvetica Neue"/>
                <a:ea typeface="Helvetica Neue"/>
                <a:cs typeface="Helvetica Neue"/>
                <a:sym typeface="Helvetica Neue"/>
              </a:rPr>
              <a:t>Successful Families put Business financial needs first, regarding them as more important than individual family needs.</a:t>
            </a:r>
            <a:endParaRPr sz="2500" i="1">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Natural Law #2</a:t>
            </a:r>
            <a:endParaRPr b="1">
              <a:solidFill>
                <a:srgbClr val="FFFFFF"/>
              </a:solidFill>
              <a:latin typeface="Helvetica Neue"/>
              <a:ea typeface="Helvetica Neue"/>
              <a:cs typeface="Helvetica Neue"/>
              <a:sym typeface="Helvetica Neue"/>
            </a:endParaRPr>
          </a:p>
        </p:txBody>
      </p:sp>
      <p:sp>
        <p:nvSpPr>
          <p:cNvPr id="147" name="Google Shape;147;p23"/>
          <p:cNvSpPr txBox="1"/>
          <p:nvPr/>
        </p:nvSpPr>
        <p:spPr>
          <a:xfrm>
            <a:off x="558600" y="1708575"/>
            <a:ext cx="8026800" cy="2562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Helvetica Neue"/>
                <a:ea typeface="Helvetica Neue"/>
                <a:cs typeface="Helvetica Neue"/>
                <a:sym typeface="Helvetica Neue"/>
              </a:rPr>
              <a:t>FAMILY LIFESTYLE EXPECTATIONS GO UP OVER GENERATIONS</a:t>
            </a:r>
            <a:endParaRPr sz="2500" b="1">
              <a:latin typeface="Helvetica Neue"/>
              <a:ea typeface="Helvetica Neue"/>
              <a:cs typeface="Helvetica Neue"/>
              <a:sym typeface="Helvetica Neue"/>
            </a:endParaRPr>
          </a:p>
          <a:p>
            <a:pPr marL="0" lvl="0" indent="0" algn="ctr" rtl="0">
              <a:spcBef>
                <a:spcPts val="0"/>
              </a:spcBef>
              <a:spcAft>
                <a:spcPts val="0"/>
              </a:spcAft>
              <a:buNone/>
            </a:pPr>
            <a:r>
              <a:rPr lang="en" sz="2500">
                <a:latin typeface="Helvetica Neue"/>
                <a:ea typeface="Helvetica Neue"/>
                <a:cs typeface="Helvetica Neue"/>
                <a:sym typeface="Helvetica Neue"/>
              </a:rPr>
              <a:t>~SO~</a:t>
            </a:r>
            <a:endParaRPr sz="2500">
              <a:latin typeface="Helvetica Neue"/>
              <a:ea typeface="Helvetica Neue"/>
              <a:cs typeface="Helvetica Neue"/>
              <a:sym typeface="Helvetica Neue"/>
            </a:endParaRPr>
          </a:p>
          <a:p>
            <a:pPr marL="0" lvl="0" indent="0" algn="l" rtl="0">
              <a:spcBef>
                <a:spcPts val="0"/>
              </a:spcBef>
              <a:spcAft>
                <a:spcPts val="0"/>
              </a:spcAft>
              <a:buNone/>
            </a:pPr>
            <a:r>
              <a:rPr lang="en" sz="2500" i="1">
                <a:latin typeface="Helvetica Neue"/>
                <a:ea typeface="Helvetica Neue"/>
                <a:cs typeface="Helvetica Neue"/>
                <a:sym typeface="Helvetica Neue"/>
              </a:rPr>
              <a:t>Successful Business Families focus on creating things of lasting value and make wealth, comfort and status low priorities.</a:t>
            </a:r>
            <a:endParaRPr sz="2500" i="1">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Natural Law #3</a:t>
            </a:r>
            <a:endParaRPr b="1">
              <a:solidFill>
                <a:srgbClr val="FFFFFF"/>
              </a:solidFill>
              <a:latin typeface="Helvetica Neue"/>
              <a:ea typeface="Helvetica Neue"/>
              <a:cs typeface="Helvetica Neue"/>
              <a:sym typeface="Helvetica Neue"/>
            </a:endParaRPr>
          </a:p>
        </p:txBody>
      </p:sp>
      <p:sp>
        <p:nvSpPr>
          <p:cNvPr id="153" name="Google Shape;153;p24"/>
          <p:cNvSpPr txBox="1"/>
          <p:nvPr/>
        </p:nvSpPr>
        <p:spPr>
          <a:xfrm>
            <a:off x="558600" y="1708575"/>
            <a:ext cx="8026800" cy="26163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Helvetica Neue"/>
                <a:ea typeface="Helvetica Neue"/>
                <a:cs typeface="Helvetica Neue"/>
                <a:sym typeface="Helvetica Neue"/>
              </a:rPr>
              <a:t>FAMILIES BECOME FINANCIALLY DEPENDENT IN THE BUSINESS</a:t>
            </a:r>
            <a:endParaRPr sz="2500" b="1">
              <a:latin typeface="Helvetica Neue"/>
              <a:ea typeface="Helvetica Neue"/>
              <a:cs typeface="Helvetica Neue"/>
              <a:sym typeface="Helvetica Neue"/>
            </a:endParaRPr>
          </a:p>
          <a:p>
            <a:pPr marL="0" lvl="0" indent="0" algn="ctr" rtl="0">
              <a:spcBef>
                <a:spcPts val="0"/>
              </a:spcBef>
              <a:spcAft>
                <a:spcPts val="0"/>
              </a:spcAft>
              <a:buNone/>
            </a:pPr>
            <a:r>
              <a:rPr lang="en" sz="2500">
                <a:latin typeface="Helvetica Neue"/>
                <a:ea typeface="Helvetica Neue"/>
                <a:cs typeface="Helvetica Neue"/>
                <a:sym typeface="Helvetica Neue"/>
              </a:rPr>
              <a:t>~SO~</a:t>
            </a:r>
            <a:endParaRPr sz="2500">
              <a:latin typeface="Helvetica Neue"/>
              <a:ea typeface="Helvetica Neue"/>
              <a:cs typeface="Helvetica Neue"/>
              <a:sym typeface="Helvetica Neue"/>
            </a:endParaRPr>
          </a:p>
          <a:p>
            <a:pPr marL="0" lvl="0" indent="0" algn="l" rtl="0">
              <a:spcBef>
                <a:spcPts val="0"/>
              </a:spcBef>
              <a:spcAft>
                <a:spcPts val="0"/>
              </a:spcAft>
              <a:buNone/>
            </a:pPr>
            <a:r>
              <a:rPr lang="en" sz="2500" i="1">
                <a:latin typeface="Helvetica Neue"/>
                <a:ea typeface="Helvetica Neue"/>
                <a:cs typeface="Helvetica Neue"/>
                <a:sym typeface="Helvetica Neue"/>
              </a:rPr>
              <a:t>To protect the family business from unaffordable family financial needs, families control their financial expectations from the business.</a:t>
            </a:r>
            <a:endParaRPr sz="2500" i="1">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Natural Law #4</a:t>
            </a:r>
            <a:endParaRPr b="1">
              <a:solidFill>
                <a:srgbClr val="FFFFFF"/>
              </a:solidFill>
              <a:latin typeface="Helvetica Neue"/>
              <a:ea typeface="Helvetica Neue"/>
              <a:cs typeface="Helvetica Neue"/>
              <a:sym typeface="Helvetica Neue"/>
            </a:endParaRPr>
          </a:p>
        </p:txBody>
      </p:sp>
      <p:sp>
        <p:nvSpPr>
          <p:cNvPr id="159" name="Google Shape;159;p25"/>
          <p:cNvSpPr txBox="1"/>
          <p:nvPr/>
        </p:nvSpPr>
        <p:spPr>
          <a:xfrm>
            <a:off x="558600" y="2100125"/>
            <a:ext cx="8026800" cy="1761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Helvetica Neue"/>
                <a:ea typeface="Helvetica Neue"/>
                <a:cs typeface="Helvetica Neue"/>
                <a:sym typeface="Helvetica Neue"/>
              </a:rPr>
              <a:t>FAMILIES PUT ALL THEIR EGGS IN ONE BASKET</a:t>
            </a:r>
            <a:endParaRPr sz="2500" b="1">
              <a:latin typeface="Helvetica Neue"/>
              <a:ea typeface="Helvetica Neue"/>
              <a:cs typeface="Helvetica Neue"/>
              <a:sym typeface="Helvetica Neue"/>
            </a:endParaRPr>
          </a:p>
          <a:p>
            <a:pPr marL="0" lvl="0" indent="0" algn="ctr" rtl="0">
              <a:spcBef>
                <a:spcPts val="0"/>
              </a:spcBef>
              <a:spcAft>
                <a:spcPts val="0"/>
              </a:spcAft>
              <a:buNone/>
            </a:pPr>
            <a:r>
              <a:rPr lang="en" sz="2500">
                <a:latin typeface="Helvetica Neue"/>
                <a:ea typeface="Helvetica Neue"/>
                <a:cs typeface="Helvetica Neue"/>
                <a:sym typeface="Helvetica Neue"/>
              </a:rPr>
              <a:t>~SO~</a:t>
            </a:r>
            <a:endParaRPr sz="2500">
              <a:latin typeface="Helvetica Neue"/>
              <a:ea typeface="Helvetica Neue"/>
              <a:cs typeface="Helvetica Neue"/>
              <a:sym typeface="Helvetica Neue"/>
            </a:endParaRPr>
          </a:p>
          <a:p>
            <a:pPr marL="0" lvl="0" indent="0" algn="l" rtl="0">
              <a:spcBef>
                <a:spcPts val="0"/>
              </a:spcBef>
              <a:spcAft>
                <a:spcPts val="0"/>
              </a:spcAft>
              <a:buNone/>
            </a:pPr>
            <a:r>
              <a:rPr lang="en" sz="2500" i="1">
                <a:latin typeface="Helvetica Neue"/>
                <a:ea typeface="Helvetica Neue"/>
                <a:cs typeface="Helvetica Neue"/>
                <a:sym typeface="Helvetica Neue"/>
              </a:rPr>
              <a:t>To generate some of the income the family needs, smart families diversify their investments. </a:t>
            </a:r>
            <a:endParaRPr sz="2500" i="1">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Natural Law #5</a:t>
            </a:r>
            <a:endParaRPr b="1">
              <a:solidFill>
                <a:srgbClr val="FFFFFF"/>
              </a:solidFill>
              <a:latin typeface="Helvetica Neue"/>
              <a:ea typeface="Helvetica Neue"/>
              <a:cs typeface="Helvetica Neue"/>
              <a:sym typeface="Helvetica Neue"/>
            </a:endParaRPr>
          </a:p>
        </p:txBody>
      </p:sp>
      <p:sp>
        <p:nvSpPr>
          <p:cNvPr id="165" name="Google Shape;165;p26"/>
          <p:cNvSpPr txBox="1"/>
          <p:nvPr/>
        </p:nvSpPr>
        <p:spPr>
          <a:xfrm>
            <a:off x="311700" y="1530575"/>
            <a:ext cx="8520600" cy="2901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Helvetica Neue"/>
                <a:ea typeface="Helvetica Neue"/>
                <a:cs typeface="Helvetica Neue"/>
                <a:sym typeface="Helvetica Neue"/>
              </a:rPr>
              <a:t>FAMILIES TEND TO BECOME FRAGMENTED AND LESS UNITED OVER TIME MAKING ALL ISSUES DIFFICULT TO ADDRESS</a:t>
            </a:r>
            <a:endParaRPr sz="2500" b="1">
              <a:latin typeface="Helvetica Neue"/>
              <a:ea typeface="Helvetica Neue"/>
              <a:cs typeface="Helvetica Neue"/>
              <a:sym typeface="Helvetica Neue"/>
            </a:endParaRPr>
          </a:p>
          <a:p>
            <a:pPr marL="0" lvl="0" indent="0" algn="ctr" rtl="0">
              <a:spcBef>
                <a:spcPts val="0"/>
              </a:spcBef>
              <a:spcAft>
                <a:spcPts val="0"/>
              </a:spcAft>
              <a:buNone/>
            </a:pPr>
            <a:r>
              <a:rPr lang="en" sz="2500">
                <a:latin typeface="Helvetica Neue"/>
                <a:ea typeface="Helvetica Neue"/>
                <a:cs typeface="Helvetica Neue"/>
                <a:sym typeface="Helvetica Neue"/>
              </a:rPr>
              <a:t>~SO~</a:t>
            </a:r>
            <a:endParaRPr sz="2500">
              <a:latin typeface="Helvetica Neue"/>
              <a:ea typeface="Helvetica Neue"/>
              <a:cs typeface="Helvetica Neue"/>
              <a:sym typeface="Helvetica Neue"/>
            </a:endParaRPr>
          </a:p>
          <a:p>
            <a:pPr marL="0" lvl="0" indent="0" algn="l" rtl="0">
              <a:spcBef>
                <a:spcPts val="0"/>
              </a:spcBef>
              <a:spcAft>
                <a:spcPts val="0"/>
              </a:spcAft>
              <a:buNone/>
            </a:pPr>
            <a:r>
              <a:rPr lang="en" sz="2500" i="1">
                <a:latin typeface="Helvetica Neue"/>
                <a:ea typeface="Helvetica Neue"/>
                <a:cs typeface="Helvetica Neue"/>
                <a:sym typeface="Helvetica Neue"/>
              </a:rPr>
              <a:t>Successful Business families build a governance system that builds family unity while ensuring that tough decisions can be made in a timely way.</a:t>
            </a:r>
            <a:endParaRPr sz="2500" i="1">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body" idx="1"/>
          </p:nvPr>
        </p:nvSpPr>
        <p:spPr>
          <a:xfrm>
            <a:off x="311700" y="1468825"/>
            <a:ext cx="8520600" cy="33072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Font typeface="Helvetica Neue"/>
              <a:buAutoNum type="arabicPeriod"/>
            </a:pPr>
            <a:r>
              <a:rPr lang="en">
                <a:latin typeface="Helvetica Neue"/>
                <a:ea typeface="Helvetica Neue"/>
                <a:cs typeface="Helvetica Neue"/>
                <a:sym typeface="Helvetica Neue"/>
              </a:rPr>
              <a:t>They stay united around their mission of </a:t>
            </a:r>
            <a:r>
              <a:rPr lang="en" b="1">
                <a:latin typeface="Helvetica Neue"/>
                <a:ea typeface="Helvetica Neue"/>
                <a:cs typeface="Helvetica Neue"/>
                <a:sym typeface="Helvetica Neue"/>
              </a:rPr>
              <a:t>long-term value creation</a:t>
            </a:r>
            <a:r>
              <a:rPr lang="en">
                <a:latin typeface="Helvetica Neue"/>
                <a:ea typeface="Helvetica Neue"/>
                <a:cs typeface="Helvetica Neue"/>
                <a:sym typeface="Helvetica Neue"/>
              </a:rPr>
              <a:t> and their </a:t>
            </a:r>
            <a:r>
              <a:rPr lang="en" b="1">
                <a:latin typeface="Helvetica Neue"/>
                <a:ea typeface="Helvetica Neue"/>
                <a:cs typeface="Helvetica Neue"/>
                <a:sym typeface="Helvetica Neue"/>
              </a:rPr>
              <a:t>values.</a:t>
            </a:r>
            <a:endParaRPr b="1">
              <a:latin typeface="Helvetica Neue"/>
              <a:ea typeface="Helvetica Neue"/>
              <a:cs typeface="Helvetica Neue"/>
              <a:sym typeface="Helvetica Neue"/>
            </a:endParaRPr>
          </a:p>
          <a:p>
            <a:pPr marL="457200" lvl="0" indent="-342900" algn="just" rtl="0">
              <a:spcBef>
                <a:spcPts val="0"/>
              </a:spcBef>
              <a:spcAft>
                <a:spcPts val="0"/>
              </a:spcAft>
              <a:buSzPts val="1800"/>
              <a:buFont typeface="Helvetica Neue"/>
              <a:buAutoNum type="arabicPeriod"/>
            </a:pPr>
            <a:r>
              <a:rPr lang="en">
                <a:latin typeface="Helvetica Neue"/>
                <a:ea typeface="Helvetica Neue"/>
                <a:cs typeface="Helvetica Neue"/>
                <a:sym typeface="Helvetica Neue"/>
              </a:rPr>
              <a:t>They are champions of </a:t>
            </a:r>
            <a:r>
              <a:rPr lang="en" b="1">
                <a:latin typeface="Helvetica Neue"/>
                <a:ea typeface="Helvetica Neue"/>
                <a:cs typeface="Helvetica Neue"/>
                <a:sym typeface="Helvetica Neue"/>
              </a:rPr>
              <a:t>operational excellence, timely change, and long-term value creation.</a:t>
            </a:r>
            <a:endParaRPr b="1">
              <a:latin typeface="Helvetica Neue"/>
              <a:ea typeface="Helvetica Neue"/>
              <a:cs typeface="Helvetica Neue"/>
              <a:sym typeface="Helvetica Neue"/>
            </a:endParaRPr>
          </a:p>
          <a:p>
            <a:pPr marL="457200" lvl="0" indent="-342900" algn="just" rtl="0">
              <a:spcBef>
                <a:spcPts val="0"/>
              </a:spcBef>
              <a:spcAft>
                <a:spcPts val="0"/>
              </a:spcAft>
              <a:buSzPts val="1800"/>
              <a:buFont typeface="Helvetica Neue"/>
              <a:buAutoNum type="arabicPeriod"/>
            </a:pPr>
            <a:r>
              <a:rPr lang="en">
                <a:latin typeface="Helvetica Neue"/>
                <a:ea typeface="Helvetica Neue"/>
                <a:cs typeface="Helvetica Neue"/>
                <a:sym typeface="Helvetica Neue"/>
              </a:rPr>
              <a:t>They invest in </a:t>
            </a:r>
            <a:r>
              <a:rPr lang="en" b="1">
                <a:latin typeface="Helvetica Neue"/>
                <a:ea typeface="Helvetica Neue"/>
                <a:cs typeface="Helvetica Neue"/>
                <a:sym typeface="Helvetica Neue"/>
              </a:rPr>
              <a:t>what they value and can grow</a:t>
            </a:r>
            <a:r>
              <a:rPr lang="en">
                <a:latin typeface="Helvetica Neue"/>
                <a:ea typeface="Helvetica Neue"/>
                <a:cs typeface="Helvetica Neue"/>
                <a:sym typeface="Helvetica Neue"/>
              </a:rPr>
              <a:t>, and they </a:t>
            </a:r>
            <a:r>
              <a:rPr lang="en" b="1">
                <a:latin typeface="Helvetica Neue"/>
                <a:ea typeface="Helvetica Neue"/>
                <a:cs typeface="Helvetica Neue"/>
                <a:sym typeface="Helvetica Neue"/>
              </a:rPr>
              <a:t>‘partner’ with others</a:t>
            </a:r>
            <a:r>
              <a:rPr lang="en">
                <a:latin typeface="Helvetica Neue"/>
                <a:ea typeface="Helvetica Neue"/>
                <a:cs typeface="Helvetica Neue"/>
                <a:sym typeface="Helvetica Neue"/>
              </a:rPr>
              <a:t> to bring in expertise/resources.</a:t>
            </a:r>
            <a:endParaRPr>
              <a:latin typeface="Helvetica Neue"/>
              <a:ea typeface="Helvetica Neue"/>
              <a:cs typeface="Helvetica Neue"/>
              <a:sym typeface="Helvetica Neue"/>
            </a:endParaRPr>
          </a:p>
          <a:p>
            <a:pPr marL="457200" lvl="0" indent="-342900" algn="just" rtl="0">
              <a:spcBef>
                <a:spcPts val="0"/>
              </a:spcBef>
              <a:spcAft>
                <a:spcPts val="0"/>
              </a:spcAft>
              <a:buSzPts val="1800"/>
              <a:buFont typeface="Helvetica Neue"/>
              <a:buAutoNum type="arabicPeriod"/>
            </a:pPr>
            <a:r>
              <a:rPr lang="en">
                <a:latin typeface="Helvetica Neue"/>
                <a:ea typeface="Helvetica Neue"/>
                <a:cs typeface="Helvetica Neue"/>
                <a:sym typeface="Helvetica Neue"/>
              </a:rPr>
              <a:t>They nurture family </a:t>
            </a:r>
            <a:r>
              <a:rPr lang="en" b="1">
                <a:latin typeface="Helvetica Neue"/>
                <a:ea typeface="Helvetica Neue"/>
                <a:cs typeface="Helvetica Neue"/>
                <a:sym typeface="Helvetica Neue"/>
              </a:rPr>
              <a:t>wealth creators and active owners</a:t>
            </a:r>
            <a:r>
              <a:rPr lang="en">
                <a:latin typeface="Helvetica Neue"/>
                <a:ea typeface="Helvetica Neue"/>
                <a:cs typeface="Helvetica Neue"/>
                <a:sym typeface="Helvetica Neue"/>
              </a:rPr>
              <a:t> with an owner mindset.</a:t>
            </a:r>
            <a:endParaRPr>
              <a:latin typeface="Helvetica Neue"/>
              <a:ea typeface="Helvetica Neue"/>
              <a:cs typeface="Helvetica Neue"/>
              <a:sym typeface="Helvetica Neue"/>
            </a:endParaRPr>
          </a:p>
          <a:p>
            <a:pPr marL="457200" lvl="0" indent="-342900" algn="just" rtl="0">
              <a:spcBef>
                <a:spcPts val="0"/>
              </a:spcBef>
              <a:spcAft>
                <a:spcPts val="0"/>
              </a:spcAft>
              <a:buSzPts val="1800"/>
              <a:buFont typeface="Helvetica Neue"/>
              <a:buAutoNum type="arabicPeriod"/>
            </a:pPr>
            <a:r>
              <a:rPr lang="en">
                <a:latin typeface="Helvetica Neue"/>
                <a:ea typeface="Helvetica Neue"/>
                <a:cs typeface="Helvetica Neue"/>
                <a:sym typeface="Helvetica Neue"/>
              </a:rPr>
              <a:t>They build family engagement, unity and contribution with an updated </a:t>
            </a:r>
            <a:r>
              <a:rPr lang="en" b="1">
                <a:latin typeface="Helvetica Neue"/>
                <a:ea typeface="Helvetica Neue"/>
                <a:cs typeface="Helvetica Neue"/>
                <a:sym typeface="Helvetica Neue"/>
              </a:rPr>
              <a:t>array of activities and investments. </a:t>
            </a:r>
            <a:endParaRPr b="1">
              <a:latin typeface="Helvetica Neue"/>
              <a:ea typeface="Helvetica Neue"/>
              <a:cs typeface="Helvetica Neue"/>
              <a:sym typeface="Helvetica Neue"/>
            </a:endParaRPr>
          </a:p>
        </p:txBody>
      </p:sp>
      <p:sp>
        <p:nvSpPr>
          <p:cNvPr id="171" name="Google Shape;171;p27"/>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5 Lessons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The winning family mission</a:t>
            </a:r>
            <a:endParaRPr b="1">
              <a:solidFill>
                <a:srgbClr val="FFFFFF"/>
              </a:solidFill>
              <a:latin typeface="Helvetica Neue"/>
              <a:ea typeface="Helvetica Neue"/>
              <a:cs typeface="Helvetica Neue"/>
              <a:sym typeface="Helvetica Neue"/>
            </a:endParaRPr>
          </a:p>
        </p:txBody>
      </p:sp>
      <p:sp>
        <p:nvSpPr>
          <p:cNvPr id="177" name="Google Shape;177;p28"/>
          <p:cNvSpPr txBox="1">
            <a:spLocks noGrp="1"/>
          </p:cNvSpPr>
          <p:nvPr>
            <p:ph type="body" idx="1"/>
          </p:nvPr>
        </p:nvSpPr>
        <p:spPr>
          <a:xfrm>
            <a:off x="706975" y="1468825"/>
            <a:ext cx="3729600" cy="3099900"/>
          </a:xfrm>
          <a:prstGeom prst="rect">
            <a:avLst/>
          </a:prstGeom>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Helvetica Neue"/>
                <a:ea typeface="Helvetica Neue"/>
                <a:cs typeface="Helvetica Neue"/>
                <a:sym typeface="Helvetica Neue"/>
              </a:rPr>
              <a:t>BUILD</a:t>
            </a:r>
            <a:endParaRPr sz="3200">
              <a:latin typeface="Helvetica Neue"/>
              <a:ea typeface="Helvetica Neue"/>
              <a:cs typeface="Helvetica Neue"/>
              <a:sym typeface="Helvetica Neue"/>
            </a:endParaRPr>
          </a:p>
          <a:p>
            <a:pPr marL="0" lvl="0" indent="0" algn="ctr" rtl="0">
              <a:spcBef>
                <a:spcPts val="0"/>
              </a:spcBef>
              <a:spcAft>
                <a:spcPts val="0"/>
              </a:spcAft>
              <a:buNone/>
            </a:pPr>
            <a:r>
              <a:rPr lang="en" sz="5600" b="1">
                <a:solidFill>
                  <a:schemeClr val="accent3"/>
                </a:solidFill>
                <a:latin typeface="Helvetica Neue"/>
                <a:ea typeface="Helvetica Neue"/>
                <a:cs typeface="Helvetica Neue"/>
                <a:sym typeface="Helvetica Neue"/>
              </a:rPr>
              <a:t>VALUE</a:t>
            </a:r>
            <a:endParaRPr sz="5600" b="1">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2200">
                <a:latin typeface="Helvetica Neue"/>
                <a:ea typeface="Helvetica Neue"/>
                <a:cs typeface="Helvetica Neue"/>
                <a:sym typeface="Helvetica Neue"/>
              </a:rPr>
              <a:t>According to Your</a:t>
            </a:r>
            <a:endParaRPr sz="2200">
              <a:latin typeface="Helvetica Neue"/>
              <a:ea typeface="Helvetica Neue"/>
              <a:cs typeface="Helvetica Neue"/>
              <a:sym typeface="Helvetica Neue"/>
            </a:endParaRPr>
          </a:p>
          <a:p>
            <a:pPr marL="0" lvl="0" indent="0" algn="ctr" rtl="0">
              <a:spcBef>
                <a:spcPts val="0"/>
              </a:spcBef>
              <a:spcAft>
                <a:spcPts val="0"/>
              </a:spcAft>
              <a:buNone/>
            </a:pPr>
            <a:r>
              <a:rPr lang="en" sz="5600" b="1">
                <a:solidFill>
                  <a:schemeClr val="accent3"/>
                </a:solidFill>
                <a:latin typeface="Helvetica Neue"/>
                <a:ea typeface="Helvetica Neue"/>
                <a:cs typeface="Helvetica Neue"/>
                <a:sym typeface="Helvetica Neue"/>
              </a:rPr>
              <a:t>VALUES</a:t>
            </a:r>
            <a:endParaRPr sz="5600" b="1">
              <a:solidFill>
                <a:schemeClr val="accent3"/>
              </a:solidFill>
              <a:latin typeface="Helvetica Neue"/>
              <a:ea typeface="Helvetica Neue"/>
              <a:cs typeface="Helvetica Neue"/>
              <a:sym typeface="Helvetica Neue"/>
            </a:endParaRPr>
          </a:p>
        </p:txBody>
      </p:sp>
      <p:sp>
        <p:nvSpPr>
          <p:cNvPr id="178" name="Google Shape;178;p28"/>
          <p:cNvSpPr txBox="1">
            <a:spLocks noGrp="1"/>
          </p:cNvSpPr>
          <p:nvPr>
            <p:ph type="body" idx="2"/>
          </p:nvPr>
        </p:nvSpPr>
        <p:spPr>
          <a:xfrm>
            <a:off x="5267225" y="1468825"/>
            <a:ext cx="3169800" cy="3099900"/>
          </a:xfrm>
          <a:prstGeom prst="rect">
            <a:avLst/>
          </a:prstGeom>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Helvetica Neue"/>
                <a:ea typeface="Helvetica Neue"/>
                <a:cs typeface="Helvetica Neue"/>
                <a:sym typeface="Helvetica Neue"/>
              </a:rPr>
              <a:t>Types of value</a:t>
            </a:r>
            <a:endParaRPr sz="2200">
              <a:latin typeface="Helvetica Neue"/>
              <a:ea typeface="Helvetica Neue"/>
              <a:cs typeface="Helvetica Neue"/>
              <a:sym typeface="Helvetica Neue"/>
            </a:endParaRPr>
          </a:p>
          <a:p>
            <a:pPr marL="457200" lvl="0" indent="-368300" algn="l" rtl="0">
              <a:spcBef>
                <a:spcPts val="1600"/>
              </a:spcBef>
              <a:spcAft>
                <a:spcPts val="0"/>
              </a:spcAft>
              <a:buSzPts val="2200"/>
              <a:buFont typeface="Helvetica Neue"/>
              <a:buChar char="-"/>
            </a:pPr>
            <a:r>
              <a:rPr lang="en" sz="2200">
                <a:latin typeface="Helvetica Neue"/>
                <a:ea typeface="Helvetica Neue"/>
                <a:cs typeface="Helvetica Neue"/>
                <a:sym typeface="Helvetica Neue"/>
              </a:rPr>
              <a:t>Financial</a:t>
            </a:r>
            <a:endParaRPr sz="2200">
              <a:latin typeface="Helvetica Neue"/>
              <a:ea typeface="Helvetica Neue"/>
              <a:cs typeface="Helvetica Neue"/>
              <a:sym typeface="Helvetica Neue"/>
            </a:endParaRPr>
          </a:p>
          <a:p>
            <a:pPr marL="457200" lvl="0" indent="-368300" algn="l" rtl="0">
              <a:spcBef>
                <a:spcPts val="0"/>
              </a:spcBef>
              <a:spcAft>
                <a:spcPts val="0"/>
              </a:spcAft>
              <a:buSzPts val="2200"/>
              <a:buFont typeface="Helvetica Neue"/>
              <a:buChar char="-"/>
            </a:pPr>
            <a:r>
              <a:rPr lang="en" sz="2200">
                <a:latin typeface="Helvetica Neue"/>
                <a:ea typeface="Helvetica Neue"/>
                <a:cs typeface="Helvetica Neue"/>
                <a:sym typeface="Helvetica Neue"/>
              </a:rPr>
              <a:t>Intellectual Property</a:t>
            </a:r>
            <a:endParaRPr sz="2200">
              <a:latin typeface="Helvetica Neue"/>
              <a:ea typeface="Helvetica Neue"/>
              <a:cs typeface="Helvetica Neue"/>
              <a:sym typeface="Helvetica Neue"/>
            </a:endParaRPr>
          </a:p>
          <a:p>
            <a:pPr marL="457200" lvl="0" indent="-368300" algn="l" rtl="0">
              <a:spcBef>
                <a:spcPts val="0"/>
              </a:spcBef>
              <a:spcAft>
                <a:spcPts val="0"/>
              </a:spcAft>
              <a:buSzPts val="2200"/>
              <a:buFont typeface="Helvetica Neue"/>
              <a:buChar char="-"/>
            </a:pPr>
            <a:r>
              <a:rPr lang="en" sz="2200">
                <a:latin typeface="Helvetica Neue"/>
                <a:ea typeface="Helvetica Neue"/>
                <a:cs typeface="Helvetica Neue"/>
                <a:sym typeface="Helvetica Neue"/>
              </a:rPr>
              <a:t>Social Impact</a:t>
            </a:r>
            <a:endParaRPr sz="2200">
              <a:latin typeface="Helvetica Neue"/>
              <a:ea typeface="Helvetica Neue"/>
              <a:cs typeface="Helvetica Neue"/>
              <a:sym typeface="Helvetica Neue"/>
            </a:endParaRPr>
          </a:p>
          <a:p>
            <a:pPr marL="457200" lvl="0" indent="-368300" algn="l" rtl="0">
              <a:spcBef>
                <a:spcPts val="0"/>
              </a:spcBef>
              <a:spcAft>
                <a:spcPts val="0"/>
              </a:spcAft>
              <a:buSzPts val="2200"/>
              <a:buFont typeface="Helvetica Neue"/>
              <a:buChar char="-"/>
            </a:pPr>
            <a:r>
              <a:rPr lang="en" sz="2200">
                <a:latin typeface="Helvetica Neue"/>
                <a:ea typeface="Helvetica Neue"/>
                <a:cs typeface="Helvetica Neue"/>
                <a:sym typeface="Helvetica Neue"/>
              </a:rPr>
              <a:t>Reputational</a:t>
            </a:r>
            <a:endParaRPr sz="2200">
              <a:latin typeface="Helvetica Neue"/>
              <a:ea typeface="Helvetica Neue"/>
              <a:cs typeface="Helvetica Neue"/>
              <a:sym typeface="Helvetica Neue"/>
            </a:endParaRPr>
          </a:p>
          <a:p>
            <a:pPr marL="457200" lvl="0" indent="-368300" algn="l" rtl="0">
              <a:spcBef>
                <a:spcPts val="0"/>
              </a:spcBef>
              <a:spcAft>
                <a:spcPts val="0"/>
              </a:spcAft>
              <a:buSzPts val="2200"/>
              <a:buFont typeface="Helvetica Neue"/>
              <a:buChar char="-"/>
            </a:pPr>
            <a:r>
              <a:rPr lang="en" sz="2200">
                <a:latin typeface="Helvetica Neue"/>
                <a:ea typeface="Helvetica Neue"/>
                <a:cs typeface="Helvetica Neue"/>
                <a:sym typeface="Helvetica Neue"/>
              </a:rPr>
              <a:t>Relational</a:t>
            </a:r>
            <a:endParaRPr sz="2200">
              <a:latin typeface="Helvetica Neue"/>
              <a:ea typeface="Helvetica Neue"/>
              <a:cs typeface="Helvetica Neue"/>
              <a:sym typeface="Helvetica Neue"/>
            </a:endParaRPr>
          </a:p>
          <a:p>
            <a:pPr marL="457200" lvl="0" indent="-368300" algn="l" rtl="0">
              <a:spcBef>
                <a:spcPts val="0"/>
              </a:spcBef>
              <a:spcAft>
                <a:spcPts val="0"/>
              </a:spcAft>
              <a:buSzPts val="2200"/>
              <a:buFont typeface="Helvetica Neue"/>
              <a:buChar char="-"/>
            </a:pPr>
            <a:r>
              <a:rPr lang="en" sz="2200">
                <a:latin typeface="Helvetica Neue"/>
                <a:ea typeface="Helvetica Neue"/>
                <a:cs typeface="Helvetica Neue"/>
                <a:sym typeface="Helvetica Neue"/>
              </a:rPr>
              <a:t>Talent</a:t>
            </a:r>
            <a:endParaRPr sz="22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700" b="1">
                <a:solidFill>
                  <a:srgbClr val="FFFFFF"/>
                </a:solidFill>
                <a:latin typeface="Helvetica Neue"/>
                <a:ea typeface="Helvetica Neue"/>
                <a:cs typeface="Helvetica Neue"/>
                <a:sym typeface="Helvetica Neue"/>
              </a:rPr>
              <a:t>Building blocks for the direction of a family entreprise</a:t>
            </a:r>
            <a:endParaRPr sz="2700" b="1">
              <a:solidFill>
                <a:srgbClr val="FFFFFF"/>
              </a:solidFill>
              <a:latin typeface="Helvetica Neue"/>
              <a:ea typeface="Helvetica Neue"/>
              <a:cs typeface="Helvetica Neue"/>
              <a:sym typeface="Helvetica Neue"/>
            </a:endParaRPr>
          </a:p>
        </p:txBody>
      </p:sp>
      <p:sp>
        <p:nvSpPr>
          <p:cNvPr id="184" name="Google Shape;184;p29"/>
          <p:cNvSpPr txBox="1">
            <a:spLocks noGrp="1"/>
          </p:cNvSpPr>
          <p:nvPr>
            <p:ph type="body" idx="1"/>
          </p:nvPr>
        </p:nvSpPr>
        <p:spPr>
          <a:xfrm>
            <a:off x="2857500" y="1510025"/>
            <a:ext cx="59748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u="sng">
                <a:latin typeface="Helvetica Neue"/>
                <a:ea typeface="Helvetica Neue"/>
                <a:cs typeface="Helvetica Neue"/>
                <a:sym typeface="Helvetica Neue"/>
              </a:rPr>
              <a:t>VALUES</a:t>
            </a:r>
            <a:r>
              <a:rPr lang="en" sz="2000">
                <a:latin typeface="Helvetica Neue"/>
                <a:ea typeface="Helvetica Neue"/>
                <a:cs typeface="Helvetica Neue"/>
                <a:sym typeface="Helvetica Neue"/>
              </a:rPr>
              <a:t> - Who are we, which core values and principles guide our choices and behaviours?</a:t>
            </a:r>
            <a:endParaRPr sz="2000">
              <a:latin typeface="Helvetica Neue"/>
              <a:ea typeface="Helvetica Neue"/>
              <a:cs typeface="Helvetica Neue"/>
              <a:sym typeface="Helvetica Neue"/>
            </a:endParaRPr>
          </a:p>
          <a:p>
            <a:pPr marL="0" lvl="0" indent="0" algn="l" rtl="0">
              <a:spcBef>
                <a:spcPts val="1000"/>
              </a:spcBef>
              <a:spcAft>
                <a:spcPts val="0"/>
              </a:spcAft>
              <a:buNone/>
            </a:pPr>
            <a:r>
              <a:rPr lang="en" sz="2000" b="1" u="sng">
                <a:latin typeface="Helvetica Neue"/>
                <a:ea typeface="Helvetica Neue"/>
                <a:cs typeface="Helvetica Neue"/>
                <a:sym typeface="Helvetica Neue"/>
              </a:rPr>
              <a:t>MISSION- </a:t>
            </a:r>
            <a:r>
              <a:rPr lang="en" sz="2000">
                <a:latin typeface="Helvetica Neue"/>
                <a:ea typeface="Helvetica Neue"/>
                <a:cs typeface="Helvetica Neue"/>
                <a:sym typeface="Helvetica Neue"/>
              </a:rPr>
              <a:t>Why we want to build our enterprise together? What is our purpose?</a:t>
            </a:r>
            <a:endParaRPr sz="2000">
              <a:latin typeface="Helvetica Neue"/>
              <a:ea typeface="Helvetica Neue"/>
              <a:cs typeface="Helvetica Neue"/>
              <a:sym typeface="Helvetica Neue"/>
            </a:endParaRPr>
          </a:p>
          <a:p>
            <a:pPr marL="0" lvl="0" indent="0" algn="l" rtl="0">
              <a:spcBef>
                <a:spcPts val="1000"/>
              </a:spcBef>
              <a:spcAft>
                <a:spcPts val="0"/>
              </a:spcAft>
              <a:buNone/>
            </a:pPr>
            <a:r>
              <a:rPr lang="en" sz="2000" b="1" u="sng">
                <a:latin typeface="Helvetica Neue"/>
                <a:ea typeface="Helvetica Neue"/>
                <a:cs typeface="Helvetica Neue"/>
                <a:sym typeface="Helvetica Neue"/>
              </a:rPr>
              <a:t>VISION</a:t>
            </a:r>
            <a:r>
              <a:rPr lang="en" sz="2000">
                <a:latin typeface="Helvetica Neue"/>
                <a:ea typeface="Helvetica Neue"/>
                <a:cs typeface="Helvetica Neue"/>
                <a:sym typeface="Helvetica Neue"/>
              </a:rPr>
              <a:t> - What we want to build and be in 3, 5,10 years?</a:t>
            </a:r>
            <a:endParaRPr sz="2000">
              <a:latin typeface="Helvetica Neue"/>
              <a:ea typeface="Helvetica Neue"/>
              <a:cs typeface="Helvetica Neue"/>
              <a:sym typeface="Helvetica Neue"/>
            </a:endParaRPr>
          </a:p>
          <a:p>
            <a:pPr marL="0" lvl="0" indent="0" algn="l" rtl="0">
              <a:spcBef>
                <a:spcPts val="1000"/>
              </a:spcBef>
              <a:spcAft>
                <a:spcPts val="1000"/>
              </a:spcAft>
              <a:buNone/>
            </a:pPr>
            <a:r>
              <a:rPr lang="en" sz="2000" b="1" u="sng">
                <a:latin typeface="Helvetica Neue"/>
                <a:ea typeface="Helvetica Neue"/>
                <a:cs typeface="Helvetica Neue"/>
                <a:sym typeface="Helvetica Neue"/>
              </a:rPr>
              <a:t>STRATEGY</a:t>
            </a:r>
            <a:r>
              <a:rPr lang="en" sz="2000">
                <a:latin typeface="Helvetica Neue"/>
                <a:ea typeface="Helvetica Neue"/>
                <a:cs typeface="Helvetica Neue"/>
                <a:sym typeface="Helvetica Neue"/>
              </a:rPr>
              <a:t> - How we get there?</a:t>
            </a:r>
            <a:endParaRPr sz="2000">
              <a:latin typeface="Helvetica Neue"/>
              <a:ea typeface="Helvetica Neue"/>
              <a:cs typeface="Helvetica Neue"/>
              <a:sym typeface="Helvetica Neue"/>
            </a:endParaRPr>
          </a:p>
        </p:txBody>
      </p:sp>
      <p:sp>
        <p:nvSpPr>
          <p:cNvPr id="185" name="Google Shape;185;p29"/>
          <p:cNvSpPr/>
          <p:nvPr/>
        </p:nvSpPr>
        <p:spPr>
          <a:xfrm>
            <a:off x="843650" y="1666925"/>
            <a:ext cx="1455900" cy="2786100"/>
          </a:xfrm>
          <a:prstGeom prst="down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body" idx="1"/>
          </p:nvPr>
        </p:nvSpPr>
        <p:spPr>
          <a:xfrm>
            <a:off x="468875" y="1509650"/>
            <a:ext cx="2622300" cy="32802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elvetica Neue"/>
                <a:ea typeface="Helvetica Neue"/>
                <a:cs typeface="Helvetica Neue"/>
                <a:sym typeface="Helvetica Neue"/>
              </a:rPr>
              <a:t>Pathway 1</a:t>
            </a:r>
            <a:endParaRPr sz="2000" b="1">
              <a:latin typeface="Helvetica Neue"/>
              <a:ea typeface="Helvetica Neue"/>
              <a:cs typeface="Helvetica Neue"/>
              <a:sym typeface="Helvetica Neue"/>
            </a:endParaRPr>
          </a:p>
          <a:p>
            <a:pPr marL="0" lvl="0" indent="0" algn="ctr" rtl="0">
              <a:spcBef>
                <a:spcPts val="1600"/>
              </a:spcBef>
              <a:spcAft>
                <a:spcPts val="0"/>
              </a:spcAft>
              <a:buNone/>
            </a:pPr>
            <a:r>
              <a:rPr lang="en" sz="1800">
                <a:latin typeface="Helvetica Neue"/>
                <a:ea typeface="Helvetica Neue"/>
                <a:cs typeface="Helvetica Neue"/>
                <a:sym typeface="Helvetica Neue"/>
              </a:rPr>
              <a:t>Business </a:t>
            </a:r>
            <a:endParaRPr sz="1800">
              <a:latin typeface="Helvetica Neue"/>
              <a:ea typeface="Helvetica Neue"/>
              <a:cs typeface="Helvetica Neue"/>
              <a:sym typeface="Helvetica Neue"/>
            </a:endParaRPr>
          </a:p>
          <a:p>
            <a:pPr marL="0" lvl="0" indent="0" algn="ctr" rtl="0">
              <a:spcBef>
                <a:spcPts val="0"/>
              </a:spcBef>
              <a:spcAft>
                <a:spcPts val="0"/>
              </a:spcAft>
              <a:buNone/>
            </a:pPr>
            <a:r>
              <a:rPr lang="en" sz="1800">
                <a:latin typeface="Helvetica Neue"/>
                <a:ea typeface="Helvetica Neue"/>
                <a:cs typeface="Helvetica Neue"/>
                <a:sym typeface="Helvetica Neue"/>
              </a:rPr>
              <a:t>Family</a:t>
            </a:r>
            <a:endParaRPr sz="1800">
              <a:latin typeface="Helvetica Neue"/>
              <a:ea typeface="Helvetica Neue"/>
              <a:cs typeface="Helvetica Neue"/>
              <a:sym typeface="Helvetica Neue"/>
            </a:endParaRPr>
          </a:p>
          <a:p>
            <a:pPr marL="0" lvl="0" indent="0" algn="ctr" rtl="0">
              <a:spcBef>
                <a:spcPts val="0"/>
              </a:spcBef>
              <a:spcAft>
                <a:spcPts val="0"/>
              </a:spcAft>
              <a:buNone/>
            </a:pPr>
            <a:endParaRPr sz="1800">
              <a:latin typeface="Helvetica Neue"/>
              <a:ea typeface="Helvetica Neue"/>
              <a:cs typeface="Helvetica Neue"/>
              <a:sym typeface="Helvetica Neue"/>
            </a:endParaRPr>
          </a:p>
          <a:p>
            <a:pPr marL="0" lvl="0" indent="0" algn="ctr" rtl="0">
              <a:spcBef>
                <a:spcPts val="0"/>
              </a:spcBef>
              <a:spcAft>
                <a:spcPts val="1600"/>
              </a:spcAft>
              <a:buNone/>
            </a:pPr>
            <a:r>
              <a:rPr lang="en" sz="1800">
                <a:latin typeface="Helvetica Neue"/>
                <a:ea typeface="Helvetica Neue"/>
                <a:cs typeface="Helvetica Neue"/>
                <a:sym typeface="Helvetica Neue"/>
              </a:rPr>
              <a:t>Wealth highly concentrated in </a:t>
            </a:r>
            <a:r>
              <a:rPr lang="en" sz="1800" b="1" u="sng">
                <a:latin typeface="Helvetica Neue"/>
                <a:ea typeface="Helvetica Neue"/>
                <a:cs typeface="Helvetica Neue"/>
                <a:sym typeface="Helvetica Neue"/>
              </a:rPr>
              <a:t>operating companies </a:t>
            </a:r>
            <a:r>
              <a:rPr lang="en" sz="1800">
                <a:latin typeface="Helvetica Neue"/>
                <a:ea typeface="Helvetica Neue"/>
                <a:cs typeface="Helvetica Neue"/>
                <a:sym typeface="Helvetica Neue"/>
              </a:rPr>
              <a:t>that the family controls</a:t>
            </a:r>
            <a:endParaRPr sz="1800">
              <a:latin typeface="Helvetica Neue"/>
              <a:ea typeface="Helvetica Neue"/>
              <a:cs typeface="Helvetica Neue"/>
              <a:sym typeface="Helvetica Neue"/>
            </a:endParaRPr>
          </a:p>
        </p:txBody>
      </p:sp>
      <p:sp>
        <p:nvSpPr>
          <p:cNvPr id="191" name="Google Shape;191;p30"/>
          <p:cNvSpPr txBox="1">
            <a:spLocks noGrp="1"/>
          </p:cNvSpPr>
          <p:nvPr>
            <p:ph type="body" idx="2"/>
          </p:nvPr>
        </p:nvSpPr>
        <p:spPr>
          <a:xfrm>
            <a:off x="6144325" y="1509650"/>
            <a:ext cx="2530800" cy="32802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elvetica Neue"/>
                <a:ea typeface="Helvetica Neue"/>
                <a:cs typeface="Helvetica Neue"/>
                <a:sym typeface="Helvetica Neue"/>
              </a:rPr>
              <a:t>Pathway 3</a:t>
            </a:r>
            <a:endParaRPr sz="2000" b="1">
              <a:latin typeface="Helvetica Neue"/>
              <a:ea typeface="Helvetica Neue"/>
              <a:cs typeface="Helvetica Neue"/>
              <a:sym typeface="Helvetica Neue"/>
            </a:endParaRPr>
          </a:p>
          <a:p>
            <a:pPr marL="0" lvl="0" indent="0" algn="ctr" rtl="0">
              <a:spcBef>
                <a:spcPts val="1600"/>
              </a:spcBef>
              <a:spcAft>
                <a:spcPts val="0"/>
              </a:spcAft>
              <a:buNone/>
            </a:pPr>
            <a:r>
              <a:rPr lang="en" sz="1800">
                <a:latin typeface="Helvetica Neue"/>
                <a:ea typeface="Helvetica Neue"/>
                <a:cs typeface="Helvetica Neue"/>
                <a:sym typeface="Helvetica Neue"/>
              </a:rPr>
              <a:t>Financial </a:t>
            </a:r>
            <a:endParaRPr sz="1800">
              <a:latin typeface="Helvetica Neue"/>
              <a:ea typeface="Helvetica Neue"/>
              <a:cs typeface="Helvetica Neue"/>
              <a:sym typeface="Helvetica Neue"/>
            </a:endParaRPr>
          </a:p>
          <a:p>
            <a:pPr marL="0" lvl="0" indent="0" algn="ctr" rtl="0">
              <a:spcBef>
                <a:spcPts val="0"/>
              </a:spcBef>
              <a:spcAft>
                <a:spcPts val="0"/>
              </a:spcAft>
              <a:buNone/>
            </a:pPr>
            <a:r>
              <a:rPr lang="en" sz="1800">
                <a:latin typeface="Helvetica Neue"/>
                <a:ea typeface="Helvetica Neue"/>
                <a:cs typeface="Helvetica Neue"/>
                <a:sym typeface="Helvetica Neue"/>
              </a:rPr>
              <a:t>Family</a:t>
            </a:r>
            <a:endParaRPr sz="1800">
              <a:latin typeface="Helvetica Neue"/>
              <a:ea typeface="Helvetica Neue"/>
              <a:cs typeface="Helvetica Neue"/>
              <a:sym typeface="Helvetica Neue"/>
            </a:endParaRPr>
          </a:p>
          <a:p>
            <a:pPr marL="0" lvl="0" indent="0" algn="ctr" rtl="0">
              <a:spcBef>
                <a:spcPts val="0"/>
              </a:spcBef>
              <a:spcAft>
                <a:spcPts val="0"/>
              </a:spcAft>
              <a:buNone/>
            </a:pPr>
            <a:endParaRPr sz="1800">
              <a:latin typeface="Helvetica Neue"/>
              <a:ea typeface="Helvetica Neue"/>
              <a:cs typeface="Helvetica Neue"/>
              <a:sym typeface="Helvetica Neue"/>
            </a:endParaRPr>
          </a:p>
          <a:p>
            <a:pPr marL="0" lvl="0" indent="0" algn="ctr" rtl="0">
              <a:spcBef>
                <a:spcPts val="0"/>
              </a:spcBef>
              <a:spcAft>
                <a:spcPts val="1600"/>
              </a:spcAft>
              <a:buNone/>
            </a:pPr>
            <a:r>
              <a:rPr lang="en" sz="1800">
                <a:latin typeface="Helvetica Neue"/>
                <a:ea typeface="Helvetica Neue"/>
                <a:cs typeface="Helvetica Neue"/>
                <a:sym typeface="Helvetica Neue"/>
              </a:rPr>
              <a:t>Moved out of operating business and into mostly </a:t>
            </a:r>
            <a:r>
              <a:rPr lang="en" sz="1800" b="1" u="sng">
                <a:latin typeface="Helvetica Neue"/>
                <a:ea typeface="Helvetica Neue"/>
                <a:cs typeface="Helvetica Neue"/>
                <a:sym typeface="Helvetica Neue"/>
              </a:rPr>
              <a:t>passive financial investment.</a:t>
            </a:r>
            <a:r>
              <a:rPr lang="en" sz="1800">
                <a:latin typeface="Helvetica Neue"/>
                <a:ea typeface="Helvetica Neue"/>
                <a:cs typeface="Helvetica Neue"/>
                <a:sym typeface="Helvetica Neue"/>
              </a:rPr>
              <a:t> </a:t>
            </a:r>
            <a:endParaRPr sz="1800">
              <a:latin typeface="Helvetica Neue"/>
              <a:ea typeface="Helvetica Neue"/>
              <a:cs typeface="Helvetica Neue"/>
              <a:sym typeface="Helvetica Neue"/>
            </a:endParaRPr>
          </a:p>
        </p:txBody>
      </p:sp>
      <p:sp>
        <p:nvSpPr>
          <p:cNvPr id="192" name="Google Shape;192;p30"/>
          <p:cNvSpPr txBox="1">
            <a:spLocks noGrp="1"/>
          </p:cNvSpPr>
          <p:nvPr>
            <p:ph type="body" idx="1"/>
          </p:nvPr>
        </p:nvSpPr>
        <p:spPr>
          <a:xfrm>
            <a:off x="3277225" y="1509650"/>
            <a:ext cx="2622300" cy="32802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elvetica Neue"/>
                <a:ea typeface="Helvetica Neue"/>
                <a:cs typeface="Helvetica Neue"/>
                <a:sym typeface="Helvetica Neue"/>
              </a:rPr>
              <a:t>Pathway 2</a:t>
            </a:r>
            <a:endParaRPr sz="2000" b="1">
              <a:latin typeface="Helvetica Neue"/>
              <a:ea typeface="Helvetica Neue"/>
              <a:cs typeface="Helvetica Neue"/>
              <a:sym typeface="Helvetica Neue"/>
            </a:endParaRPr>
          </a:p>
          <a:p>
            <a:pPr marL="0" lvl="0" indent="0" algn="ctr" rtl="0">
              <a:spcBef>
                <a:spcPts val="1600"/>
              </a:spcBef>
              <a:spcAft>
                <a:spcPts val="0"/>
              </a:spcAft>
              <a:buNone/>
            </a:pPr>
            <a:r>
              <a:rPr lang="en" sz="1800">
                <a:latin typeface="Helvetica Neue"/>
                <a:ea typeface="Helvetica Neue"/>
                <a:cs typeface="Helvetica Neue"/>
                <a:sym typeface="Helvetica Neue"/>
              </a:rPr>
              <a:t>Business + Investment </a:t>
            </a:r>
            <a:endParaRPr sz="1800">
              <a:latin typeface="Helvetica Neue"/>
              <a:ea typeface="Helvetica Neue"/>
              <a:cs typeface="Helvetica Neue"/>
              <a:sym typeface="Helvetica Neue"/>
            </a:endParaRPr>
          </a:p>
          <a:p>
            <a:pPr marL="0" lvl="0" indent="0" algn="ctr" rtl="0">
              <a:spcBef>
                <a:spcPts val="0"/>
              </a:spcBef>
              <a:spcAft>
                <a:spcPts val="0"/>
              </a:spcAft>
              <a:buNone/>
            </a:pPr>
            <a:r>
              <a:rPr lang="en" sz="1800">
                <a:latin typeface="Helvetica Neue"/>
                <a:ea typeface="Helvetica Neue"/>
                <a:cs typeface="Helvetica Neue"/>
                <a:sym typeface="Helvetica Neue"/>
              </a:rPr>
              <a:t>Family</a:t>
            </a:r>
            <a:endParaRPr sz="1800">
              <a:latin typeface="Helvetica Neue"/>
              <a:ea typeface="Helvetica Neue"/>
              <a:cs typeface="Helvetica Neue"/>
              <a:sym typeface="Helvetica Neue"/>
            </a:endParaRPr>
          </a:p>
          <a:p>
            <a:pPr marL="0" lvl="0" indent="0" algn="ctr" rtl="0">
              <a:spcBef>
                <a:spcPts val="0"/>
              </a:spcBef>
              <a:spcAft>
                <a:spcPts val="0"/>
              </a:spcAft>
              <a:buNone/>
            </a:pPr>
            <a:endParaRPr sz="1800">
              <a:latin typeface="Helvetica Neue"/>
              <a:ea typeface="Helvetica Neue"/>
              <a:cs typeface="Helvetica Neue"/>
              <a:sym typeface="Helvetica Neue"/>
            </a:endParaRPr>
          </a:p>
          <a:p>
            <a:pPr marL="0" lvl="0" indent="0" algn="ctr" rtl="0">
              <a:spcBef>
                <a:spcPts val="0"/>
              </a:spcBef>
              <a:spcAft>
                <a:spcPts val="1600"/>
              </a:spcAft>
              <a:buNone/>
            </a:pPr>
            <a:r>
              <a:rPr lang="en" sz="1800">
                <a:latin typeface="Helvetica Neue"/>
                <a:ea typeface="Helvetica Neue"/>
                <a:cs typeface="Helvetica Neue"/>
                <a:sym typeface="Helvetica Neue"/>
              </a:rPr>
              <a:t>Significant assent in both </a:t>
            </a:r>
            <a:r>
              <a:rPr lang="en" sz="1800" b="1" u="sng">
                <a:latin typeface="Helvetica Neue"/>
                <a:ea typeface="Helvetica Neue"/>
                <a:cs typeface="Helvetica Neue"/>
                <a:sym typeface="Helvetica Neue"/>
              </a:rPr>
              <a:t>operating business and financial investments</a:t>
            </a:r>
            <a:r>
              <a:rPr lang="en" sz="1800">
                <a:latin typeface="Helvetica Neue"/>
                <a:ea typeface="Helvetica Neue"/>
                <a:cs typeface="Helvetica Neue"/>
                <a:sym typeface="Helvetica Neue"/>
              </a:rPr>
              <a:t>. </a:t>
            </a:r>
            <a:endParaRPr sz="1800">
              <a:latin typeface="Helvetica Neue"/>
              <a:ea typeface="Helvetica Neue"/>
              <a:cs typeface="Helvetica Neue"/>
              <a:sym typeface="Helvetica Neue"/>
            </a:endParaRPr>
          </a:p>
        </p:txBody>
      </p:sp>
      <p:sp>
        <p:nvSpPr>
          <p:cNvPr id="193" name="Google Shape;193;p30"/>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3 pathways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body" idx="1"/>
          </p:nvPr>
        </p:nvSpPr>
        <p:spPr>
          <a:xfrm>
            <a:off x="741000" y="1632100"/>
            <a:ext cx="7662000" cy="148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Helvetica Neue"/>
                <a:ea typeface="Helvetica Neue"/>
                <a:cs typeface="Helvetica Neue"/>
                <a:sym typeface="Helvetica Neue"/>
              </a:rPr>
              <a:t>Family companies need to innovate </a:t>
            </a:r>
            <a:r>
              <a:rPr lang="en" sz="3400" u="sng">
                <a:latin typeface="Helvetica Neue"/>
                <a:ea typeface="Helvetica Neue"/>
                <a:cs typeface="Helvetica Neue"/>
                <a:sym typeface="Helvetica Neue"/>
              </a:rPr>
              <a:t>but also</a:t>
            </a:r>
            <a:r>
              <a:rPr lang="en" sz="3400">
                <a:latin typeface="Helvetica Neue"/>
                <a:ea typeface="Helvetica Neue"/>
                <a:cs typeface="Helvetica Neue"/>
                <a:sym typeface="Helvetica Neue"/>
              </a:rPr>
              <a:t> shift to new </a:t>
            </a:r>
            <a:r>
              <a:rPr lang="en" sz="3400" b="1">
                <a:latin typeface="Helvetica Neue"/>
                <a:ea typeface="Helvetica Neue"/>
                <a:cs typeface="Helvetica Neue"/>
                <a:sym typeface="Helvetica Neue"/>
              </a:rPr>
              <a:t>value-creating</a:t>
            </a:r>
            <a:r>
              <a:rPr lang="en" sz="3400">
                <a:latin typeface="Helvetica Neue"/>
                <a:ea typeface="Helvetica Neue"/>
                <a:cs typeface="Helvetica Neue"/>
                <a:sym typeface="Helvetica Neue"/>
              </a:rPr>
              <a:t> activities and leave behind activities that destroy value. </a:t>
            </a:r>
            <a:endParaRPr sz="3400">
              <a:latin typeface="Helvetica Neue"/>
              <a:ea typeface="Helvetica Neue"/>
              <a:cs typeface="Helvetica Neue"/>
              <a:sym typeface="Helvetica Neue"/>
            </a:endParaRPr>
          </a:p>
          <a:p>
            <a:pPr marL="0" lvl="0" indent="0" algn="l" rtl="0">
              <a:spcBef>
                <a:spcPts val="1600"/>
              </a:spcBef>
              <a:spcAft>
                <a:spcPts val="1600"/>
              </a:spcAft>
              <a:buNone/>
            </a:pPr>
            <a:endParaRPr sz="2200"/>
          </a:p>
        </p:txBody>
      </p:sp>
      <p:sp>
        <p:nvSpPr>
          <p:cNvPr id="199" name="Google Shape;199;p31"/>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To stay alive for generations…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My Journey</a:t>
            </a:r>
            <a:endParaRPr b="1">
              <a:solidFill>
                <a:srgbClr val="FFFFFF"/>
              </a:solidFill>
              <a:latin typeface="Helvetica Neue"/>
              <a:ea typeface="Helvetica Neue"/>
              <a:cs typeface="Helvetica Neue"/>
              <a:sym typeface="Helvetica Neue"/>
            </a:endParaRPr>
          </a:p>
        </p:txBody>
      </p:sp>
      <p:pic>
        <p:nvPicPr>
          <p:cNvPr id="69" name="Google Shape;69;p14"/>
          <p:cNvPicPr preferRelativeResize="0"/>
          <p:nvPr/>
        </p:nvPicPr>
        <p:blipFill>
          <a:blip r:embed="rId3">
            <a:alphaModFix/>
          </a:blip>
          <a:stretch>
            <a:fillRect/>
          </a:stretch>
        </p:blipFill>
        <p:spPr>
          <a:xfrm>
            <a:off x="820250" y="1182200"/>
            <a:ext cx="7503489" cy="373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3">
            <a:alphaModFix/>
          </a:blip>
          <a:srcRect l="3901" t="6138" r="2535" b="290"/>
          <a:stretch/>
        </p:blipFill>
        <p:spPr>
          <a:xfrm>
            <a:off x="0" y="0"/>
            <a:ext cx="9144000" cy="5143500"/>
          </a:xfrm>
          <a:prstGeom prst="rect">
            <a:avLst/>
          </a:prstGeom>
          <a:noFill/>
          <a:ln>
            <a:noFill/>
          </a:ln>
        </p:spPr>
      </p:pic>
      <p:sp>
        <p:nvSpPr>
          <p:cNvPr id="205" name="Google Shape;205;p32"/>
          <p:cNvSpPr txBox="1">
            <a:spLocks noGrp="1"/>
          </p:cNvSpPr>
          <p:nvPr>
            <p:ph type="title"/>
          </p:nvPr>
        </p:nvSpPr>
        <p:spPr>
          <a:xfrm>
            <a:off x="5551725" y="1691175"/>
            <a:ext cx="2299500" cy="1189500"/>
          </a:xfrm>
          <a:prstGeom prst="rect">
            <a:avLst/>
          </a:prstGeom>
          <a:solidFill>
            <a:schemeClr val="lt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3800" b="1">
                <a:solidFill>
                  <a:schemeClr val="accent3"/>
                </a:solidFill>
                <a:latin typeface="Helvetica Neue"/>
                <a:ea typeface="Helvetica Neue"/>
                <a:cs typeface="Helvetica Neue"/>
                <a:sym typeface="Helvetica Neue"/>
              </a:rPr>
              <a:t>Operator Mindset</a:t>
            </a:r>
            <a:endParaRPr sz="3800" b="1">
              <a:solidFill>
                <a:schemeClr val="accent3"/>
              </a:solidFill>
              <a:latin typeface="Helvetica Neue"/>
              <a:ea typeface="Helvetica Neue"/>
              <a:cs typeface="Helvetica Neue"/>
              <a:sym typeface="Helvetica Neue"/>
            </a:endParaRPr>
          </a:p>
        </p:txBody>
      </p:sp>
      <p:sp>
        <p:nvSpPr>
          <p:cNvPr id="206" name="Google Shape;206;p32"/>
          <p:cNvSpPr txBox="1">
            <a:spLocks noGrp="1"/>
          </p:cNvSpPr>
          <p:nvPr>
            <p:ph type="title"/>
          </p:nvPr>
        </p:nvSpPr>
        <p:spPr>
          <a:xfrm>
            <a:off x="993325" y="1691175"/>
            <a:ext cx="2506500" cy="1189500"/>
          </a:xfrm>
          <a:prstGeom prst="rect">
            <a:avLst/>
          </a:prstGeom>
          <a:solidFill>
            <a:schemeClr val="lt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3800" b="1">
                <a:solidFill>
                  <a:schemeClr val="accent3"/>
                </a:solidFill>
                <a:latin typeface="Helvetica Neue"/>
                <a:ea typeface="Helvetica Neue"/>
                <a:cs typeface="Helvetica Neue"/>
                <a:sym typeface="Helvetica Neue"/>
              </a:rPr>
              <a:t>Owner mindset</a:t>
            </a:r>
            <a:endParaRPr sz="3800" b="1">
              <a:solidFill>
                <a:schemeClr val="accent3"/>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0"/>
        <p:cNvGrpSpPr/>
        <p:nvPr/>
      </p:nvGrpSpPr>
      <p:grpSpPr>
        <a:xfrm>
          <a:off x="0" y="0"/>
          <a:ext cx="0" cy="0"/>
          <a:chOff x="0" y="0"/>
          <a:chExt cx="0" cy="0"/>
        </a:xfrm>
      </p:grpSpPr>
      <p:sp>
        <p:nvSpPr>
          <p:cNvPr id="211" name="Google Shape;211;p33"/>
          <p:cNvSpPr txBox="1">
            <a:spLocks noGrp="1"/>
          </p:cNvSpPr>
          <p:nvPr>
            <p:ph type="body" idx="1"/>
          </p:nvPr>
        </p:nvSpPr>
        <p:spPr>
          <a:xfrm>
            <a:off x="843000" y="1382150"/>
            <a:ext cx="7458000" cy="216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b="1">
                <a:solidFill>
                  <a:schemeClr val="lt1"/>
                </a:solidFill>
                <a:latin typeface="Helvetica Neue"/>
                <a:ea typeface="Helvetica Neue"/>
                <a:cs typeface="Helvetica Neue"/>
                <a:sym typeface="Helvetica Neue"/>
              </a:rPr>
              <a:t>Wealth creators and Active Owners</a:t>
            </a:r>
            <a:endParaRPr sz="3300" b="1">
              <a:solidFill>
                <a:schemeClr val="lt1"/>
              </a:solidFill>
              <a:latin typeface="Helvetica Neue"/>
              <a:ea typeface="Helvetica Neue"/>
              <a:cs typeface="Helvetica Neue"/>
              <a:sym typeface="Helvetica Neue"/>
            </a:endParaRPr>
          </a:p>
          <a:p>
            <a:pPr marL="0" lvl="0" indent="0" algn="ctr" rtl="0">
              <a:spcBef>
                <a:spcPts val="1600"/>
              </a:spcBef>
              <a:spcAft>
                <a:spcPts val="0"/>
              </a:spcAft>
              <a:buNone/>
            </a:pPr>
            <a:r>
              <a:rPr lang="en" sz="3300" b="1">
                <a:solidFill>
                  <a:schemeClr val="lt1"/>
                </a:solidFill>
                <a:latin typeface="Helvetica Neue"/>
                <a:ea typeface="Helvetica Neue"/>
                <a:cs typeface="Helvetica Neue"/>
                <a:sym typeface="Helvetica Neue"/>
              </a:rPr>
              <a:t>Must take the lead in designing the portfolio of activities and investments. </a:t>
            </a:r>
            <a:endParaRPr sz="3300" b="1">
              <a:solidFill>
                <a:schemeClr val="lt1"/>
              </a:solidFill>
              <a:latin typeface="Helvetica Neue"/>
              <a:ea typeface="Helvetica Neue"/>
              <a:cs typeface="Helvetica Neue"/>
              <a:sym typeface="Helvetica Neue"/>
            </a:endParaRPr>
          </a:p>
          <a:p>
            <a:pPr marL="0" lvl="0" indent="0" algn="l" rtl="0">
              <a:spcBef>
                <a:spcPts val="1600"/>
              </a:spcBef>
              <a:spcAft>
                <a:spcPts val="1600"/>
              </a:spcAft>
              <a:buNone/>
            </a:pP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82450" y="1428723"/>
            <a:ext cx="8520600" cy="196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800">
                <a:solidFill>
                  <a:schemeClr val="accent3"/>
                </a:solidFill>
                <a:latin typeface="Helvetica Neue"/>
                <a:ea typeface="Helvetica Neue"/>
                <a:cs typeface="Helvetica Neue"/>
                <a:sym typeface="Helvetica Neue"/>
              </a:rPr>
              <a:t>GAIN ALTITUDE</a:t>
            </a:r>
            <a:endParaRPr sz="6800">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3600">
                <a:latin typeface="Helvetica Neue"/>
                <a:ea typeface="Helvetica Neue"/>
                <a:cs typeface="Helvetica Neue"/>
                <a:sym typeface="Helvetica Neue"/>
              </a:rPr>
              <a:t> </a:t>
            </a:r>
            <a:r>
              <a:rPr lang="en" sz="2300">
                <a:latin typeface="Helvetica Neue"/>
                <a:ea typeface="Helvetica Neue"/>
                <a:cs typeface="Helvetica Neue"/>
                <a:sym typeface="Helvetica Neue"/>
              </a:rPr>
              <a:t>TO TAKE A PORTFOLIO VIEW OF THEIR ASSETS</a:t>
            </a:r>
            <a:endParaRPr sz="2300">
              <a:latin typeface="Helvetica Neue"/>
              <a:ea typeface="Helvetica Neue"/>
              <a:cs typeface="Helvetica Neue"/>
              <a:sym typeface="Helvetica Neue"/>
            </a:endParaRPr>
          </a:p>
        </p:txBody>
      </p:sp>
      <p:sp>
        <p:nvSpPr>
          <p:cNvPr id="217" name="Google Shape;217;p34"/>
          <p:cNvSpPr txBox="1">
            <a:spLocks noGrp="1"/>
          </p:cNvSpPr>
          <p:nvPr>
            <p:ph type="title"/>
          </p:nvPr>
        </p:nvSpPr>
        <p:spPr>
          <a:xfrm>
            <a:off x="779050" y="3580075"/>
            <a:ext cx="7727400" cy="107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latin typeface="Helvetica Neue"/>
                <a:ea typeface="Helvetica Neue"/>
                <a:cs typeface="Helvetica Neue"/>
                <a:sym typeface="Helvetica Neue"/>
              </a:rPr>
              <a:t>Families that do this well, take a holistic view of their </a:t>
            </a:r>
            <a:endParaRPr sz="2000">
              <a:latin typeface="Helvetica Neue"/>
              <a:ea typeface="Helvetica Neue"/>
              <a:cs typeface="Helvetica Neue"/>
              <a:sym typeface="Helvetica Neue"/>
            </a:endParaRPr>
          </a:p>
          <a:p>
            <a:pPr marL="0" lvl="0" indent="0" algn="ctr" rtl="0">
              <a:spcBef>
                <a:spcPts val="0"/>
              </a:spcBef>
              <a:spcAft>
                <a:spcPts val="0"/>
              </a:spcAft>
              <a:buNone/>
            </a:pPr>
            <a:r>
              <a:rPr lang="en" sz="2000">
                <a:latin typeface="Helvetica Neue"/>
                <a:ea typeface="Helvetica Neue"/>
                <a:cs typeface="Helvetica Neue"/>
                <a:sym typeface="Helvetica Neue"/>
              </a:rPr>
              <a:t>total assets, activities, and wealth plan, </a:t>
            </a:r>
            <a:endParaRPr sz="2000">
              <a:latin typeface="Helvetica Neue"/>
              <a:ea typeface="Helvetica Neue"/>
              <a:cs typeface="Helvetica Neue"/>
              <a:sym typeface="Helvetica Neue"/>
            </a:endParaRPr>
          </a:p>
          <a:p>
            <a:pPr marL="0" lvl="0" indent="0" algn="ctr" rtl="0">
              <a:spcBef>
                <a:spcPts val="0"/>
              </a:spcBef>
              <a:spcAft>
                <a:spcPts val="0"/>
              </a:spcAft>
              <a:buNone/>
            </a:pPr>
            <a:r>
              <a:rPr lang="en" sz="2000">
                <a:latin typeface="Helvetica Neue"/>
                <a:ea typeface="Helvetica Neue"/>
                <a:cs typeface="Helvetica Neue"/>
                <a:sym typeface="Helvetica Neue"/>
              </a:rPr>
              <a:t>to create a resilient multi-generational wealth strategy</a:t>
            </a:r>
            <a:endParaRPr sz="2000">
              <a:latin typeface="Helvetica Neue"/>
              <a:ea typeface="Helvetica Neue"/>
              <a:cs typeface="Helvetica Neue"/>
              <a:sym typeface="Helvetica Neue"/>
            </a:endParaRPr>
          </a:p>
        </p:txBody>
      </p:sp>
      <p:sp>
        <p:nvSpPr>
          <p:cNvPr id="218" name="Google Shape;218;p34"/>
          <p:cNvSpPr txBox="1">
            <a:spLocks noGrp="1"/>
          </p:cNvSpPr>
          <p:nvPr>
            <p:ph type="title"/>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The owners mindset requires that OWNERS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22"/>
        <p:cNvGrpSpPr/>
        <p:nvPr/>
      </p:nvGrpSpPr>
      <p:grpSpPr>
        <a:xfrm>
          <a:off x="0" y="0"/>
          <a:ext cx="0" cy="0"/>
          <a:chOff x="0" y="0"/>
          <a:chExt cx="0" cy="0"/>
        </a:xfrm>
      </p:grpSpPr>
      <p:pic>
        <p:nvPicPr>
          <p:cNvPr id="223" name="Google Shape;223;p35"/>
          <p:cNvPicPr preferRelativeResize="0"/>
          <p:nvPr/>
        </p:nvPicPr>
        <p:blipFill rotWithShape="1">
          <a:blip r:embed="rId3">
            <a:alphaModFix/>
          </a:blip>
          <a:srcRect t="20465" b="33052"/>
          <a:stretch/>
        </p:blipFill>
        <p:spPr>
          <a:xfrm>
            <a:off x="2718084" y="87375"/>
            <a:ext cx="3707823" cy="1723499"/>
          </a:xfrm>
          <a:prstGeom prst="rect">
            <a:avLst/>
          </a:prstGeom>
          <a:noFill/>
          <a:ln>
            <a:noFill/>
          </a:ln>
        </p:spPr>
      </p:pic>
      <p:pic>
        <p:nvPicPr>
          <p:cNvPr id="224" name="Google Shape;224;p35"/>
          <p:cNvPicPr preferRelativeResize="0"/>
          <p:nvPr/>
        </p:nvPicPr>
        <p:blipFill>
          <a:blip r:embed="rId4">
            <a:alphaModFix/>
          </a:blip>
          <a:stretch>
            <a:fillRect/>
          </a:stretch>
        </p:blipFill>
        <p:spPr>
          <a:xfrm>
            <a:off x="0" y="1995061"/>
            <a:ext cx="9144000" cy="31484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72500"/>
            <a:ext cx="4030800" cy="10869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Roles of Women in Business Families</a:t>
            </a:r>
            <a:endParaRPr b="1">
              <a:solidFill>
                <a:srgbClr val="FFFFFF"/>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4312025" y="152550"/>
            <a:ext cx="4623975" cy="4914750"/>
          </a:xfrm>
          <a:prstGeom prst="rect">
            <a:avLst/>
          </a:prstGeom>
          <a:noFill/>
          <a:ln>
            <a:noFill/>
          </a:ln>
        </p:spPr>
      </p:pic>
      <p:sp>
        <p:nvSpPr>
          <p:cNvPr id="76" name="Google Shape;76;p15"/>
          <p:cNvSpPr txBox="1">
            <a:spLocks noGrp="1"/>
          </p:cNvSpPr>
          <p:nvPr>
            <p:ph type="title"/>
          </p:nvPr>
        </p:nvSpPr>
        <p:spPr>
          <a:xfrm>
            <a:off x="810000" y="1754175"/>
            <a:ext cx="2820600" cy="24561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900" b="1">
                <a:solidFill>
                  <a:schemeClr val="accent3"/>
                </a:solidFill>
                <a:latin typeface="Helvetica Neue"/>
                <a:ea typeface="Helvetica Neue"/>
                <a:cs typeface="Helvetica Neue"/>
                <a:sym typeface="Helvetica Neue"/>
              </a:rPr>
              <a:t>Woman</a:t>
            </a:r>
            <a:endParaRPr sz="2900" b="1">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2900" b="1">
                <a:solidFill>
                  <a:schemeClr val="accent3"/>
                </a:solidFill>
                <a:latin typeface="Helvetica Neue"/>
                <a:ea typeface="Helvetica Neue"/>
                <a:cs typeface="Helvetica Neue"/>
                <a:sym typeface="Helvetica Neue"/>
              </a:rPr>
              <a:t>Entrepreneur</a:t>
            </a:r>
            <a:endParaRPr sz="2900" b="1">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2900" b="1">
                <a:solidFill>
                  <a:schemeClr val="accent3"/>
                </a:solidFill>
                <a:latin typeface="Helvetica Neue"/>
                <a:ea typeface="Helvetica Neue"/>
                <a:cs typeface="Helvetica Neue"/>
                <a:sym typeface="Helvetica Neue"/>
              </a:rPr>
              <a:t>Daughter</a:t>
            </a:r>
            <a:endParaRPr sz="2900" b="1">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2900" b="1">
                <a:solidFill>
                  <a:schemeClr val="accent3"/>
                </a:solidFill>
                <a:latin typeface="Helvetica Neue"/>
                <a:ea typeface="Helvetica Neue"/>
                <a:cs typeface="Helvetica Neue"/>
                <a:sym typeface="Helvetica Neue"/>
              </a:rPr>
              <a:t>Wife</a:t>
            </a:r>
            <a:endParaRPr sz="2900" b="1">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2900" b="1">
                <a:solidFill>
                  <a:schemeClr val="accent3"/>
                </a:solidFill>
                <a:latin typeface="Helvetica Neue"/>
                <a:ea typeface="Helvetica Neue"/>
                <a:cs typeface="Helvetica Neue"/>
                <a:sym typeface="Helvetica Neue"/>
              </a:rPr>
              <a:t>Mother</a:t>
            </a:r>
            <a:endParaRPr sz="2900" b="1">
              <a:solidFill>
                <a:schemeClr val="accent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idx="4294967295"/>
          </p:nvPr>
        </p:nvSpPr>
        <p:spPr>
          <a:xfrm>
            <a:off x="490250" y="684775"/>
            <a:ext cx="8077200" cy="39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FFFFFF"/>
                </a:solidFill>
                <a:latin typeface="Helvetica Neue"/>
                <a:ea typeface="Helvetica Neue"/>
                <a:cs typeface="Helvetica Neue"/>
                <a:sym typeface="Helvetica Neue"/>
              </a:rPr>
              <a:t>Women have the power, if they use it, to transmit a positive or negative image of the family enterprise to the children. </a:t>
            </a:r>
            <a:endParaRPr sz="25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sz="25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 sz="2500">
                <a:solidFill>
                  <a:srgbClr val="FFFFFF"/>
                </a:solidFill>
                <a:latin typeface="Helvetica Neue"/>
                <a:ea typeface="Helvetica Neue"/>
                <a:cs typeface="Helvetica Neue"/>
                <a:sym typeface="Helvetica Neue"/>
              </a:rPr>
              <a:t> Mothers teach family members how to get along together, in and out of business. </a:t>
            </a:r>
            <a:endParaRPr sz="25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sz="25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r>
              <a:rPr lang="en" sz="2500">
                <a:solidFill>
                  <a:srgbClr val="FFFFFF"/>
                </a:solidFill>
                <a:latin typeface="Helvetica Neue"/>
                <a:ea typeface="Helvetica Neue"/>
                <a:cs typeface="Helvetica Neue"/>
                <a:sym typeface="Helvetica Neue"/>
              </a:rPr>
              <a:t>The role of </a:t>
            </a:r>
            <a:r>
              <a:rPr lang="en" sz="2500" b="1" u="sng">
                <a:solidFill>
                  <a:srgbClr val="FFFFFF"/>
                </a:solidFill>
                <a:latin typeface="Helvetica Neue"/>
                <a:ea typeface="Helvetica Neue"/>
                <a:cs typeface="Helvetica Neue"/>
                <a:sym typeface="Helvetica Neue"/>
              </a:rPr>
              <a:t>“Chief Emotional Officer”</a:t>
            </a:r>
            <a:r>
              <a:rPr lang="en" sz="2500">
                <a:solidFill>
                  <a:srgbClr val="FFFFFF"/>
                </a:solidFill>
                <a:latin typeface="Helvetica Neue"/>
                <a:ea typeface="Helvetica Neue"/>
                <a:cs typeface="Helvetica Neue"/>
                <a:sym typeface="Helvetica Neue"/>
              </a:rPr>
              <a:t> is essential to the success of the Family Business. </a:t>
            </a:r>
            <a:endParaRPr sz="25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Family Businesses are Better</a:t>
            </a:r>
            <a:endParaRPr b="1">
              <a:solidFill>
                <a:srgbClr val="FFFFFF"/>
              </a:solidFill>
              <a:latin typeface="Helvetica Neue"/>
              <a:ea typeface="Helvetica Neue"/>
              <a:cs typeface="Helvetica Neue"/>
              <a:sym typeface="Helvetica Neue"/>
            </a:endParaRPr>
          </a:p>
        </p:txBody>
      </p:sp>
      <p:sp>
        <p:nvSpPr>
          <p:cNvPr id="87" name="Google Shape;87;p17"/>
          <p:cNvSpPr txBox="1">
            <a:spLocks noGrp="1"/>
          </p:cNvSpPr>
          <p:nvPr>
            <p:ph type="title" idx="4294967295"/>
          </p:nvPr>
        </p:nvSpPr>
        <p:spPr>
          <a:xfrm>
            <a:off x="5933625" y="1483200"/>
            <a:ext cx="2602200" cy="2177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500" b="1" u="sng">
                <a:solidFill>
                  <a:srgbClr val="000000"/>
                </a:solidFill>
                <a:latin typeface="Helvetica Neue"/>
                <a:ea typeface="Helvetica Neue"/>
                <a:cs typeface="Helvetica Neue"/>
                <a:sym typeface="Helvetica Neue"/>
              </a:rPr>
              <a:t>Better In</a:t>
            </a:r>
            <a:endParaRPr sz="2500" b="1" u="sng">
              <a:solidFill>
                <a:srgbClr val="000000"/>
              </a:solidFill>
              <a:latin typeface="Helvetica Neue"/>
              <a:ea typeface="Helvetica Neue"/>
              <a:cs typeface="Helvetica Neue"/>
              <a:sym typeface="Helvetica Neue"/>
            </a:endParaRPr>
          </a:p>
          <a:p>
            <a:pPr marL="457200" lvl="0" indent="-387350" algn="l" rtl="0">
              <a:spcBef>
                <a:spcPts val="0"/>
              </a:spcBef>
              <a:spcAft>
                <a:spcPts val="0"/>
              </a:spcAft>
              <a:buClr>
                <a:srgbClr val="000000"/>
              </a:buClr>
              <a:buSzPts val="2500"/>
              <a:buFont typeface="Helvetica Neue"/>
              <a:buChar char="-"/>
            </a:pPr>
            <a:r>
              <a:rPr lang="en" sz="2500" b="1">
                <a:solidFill>
                  <a:srgbClr val="000000"/>
                </a:solidFill>
                <a:latin typeface="Helvetica Neue"/>
                <a:ea typeface="Helvetica Neue"/>
                <a:cs typeface="Helvetica Neue"/>
                <a:sym typeface="Helvetica Neue"/>
              </a:rPr>
              <a:t>Sales</a:t>
            </a:r>
            <a:endParaRPr sz="2500" b="1">
              <a:solidFill>
                <a:srgbClr val="000000"/>
              </a:solidFill>
              <a:latin typeface="Helvetica Neue"/>
              <a:ea typeface="Helvetica Neue"/>
              <a:cs typeface="Helvetica Neue"/>
              <a:sym typeface="Helvetica Neue"/>
            </a:endParaRPr>
          </a:p>
          <a:p>
            <a:pPr marL="457200" lvl="0" indent="-387350" algn="l" rtl="0">
              <a:spcBef>
                <a:spcPts val="0"/>
              </a:spcBef>
              <a:spcAft>
                <a:spcPts val="0"/>
              </a:spcAft>
              <a:buClr>
                <a:srgbClr val="000000"/>
              </a:buClr>
              <a:buSzPts val="2500"/>
              <a:buFont typeface="Helvetica Neue"/>
              <a:buChar char="-"/>
            </a:pPr>
            <a:r>
              <a:rPr lang="en" sz="2500" b="1">
                <a:solidFill>
                  <a:srgbClr val="000000"/>
                </a:solidFill>
                <a:latin typeface="Helvetica Neue"/>
                <a:ea typeface="Helvetica Neue"/>
                <a:cs typeface="Helvetica Neue"/>
                <a:sym typeface="Helvetica Neue"/>
              </a:rPr>
              <a:t>Profits </a:t>
            </a:r>
            <a:endParaRPr sz="2500" b="1">
              <a:solidFill>
                <a:srgbClr val="000000"/>
              </a:solidFill>
              <a:latin typeface="Helvetica Neue"/>
              <a:ea typeface="Helvetica Neue"/>
              <a:cs typeface="Helvetica Neue"/>
              <a:sym typeface="Helvetica Neue"/>
            </a:endParaRPr>
          </a:p>
          <a:p>
            <a:pPr marL="457200" lvl="0" indent="-387350" algn="l" rtl="0">
              <a:spcBef>
                <a:spcPts val="0"/>
              </a:spcBef>
              <a:spcAft>
                <a:spcPts val="0"/>
              </a:spcAft>
              <a:buClr>
                <a:srgbClr val="000000"/>
              </a:buClr>
              <a:buSzPts val="2500"/>
              <a:buFont typeface="Helvetica Neue"/>
              <a:buChar char="-"/>
            </a:pPr>
            <a:r>
              <a:rPr lang="en" sz="2500" b="1">
                <a:solidFill>
                  <a:srgbClr val="000000"/>
                </a:solidFill>
                <a:latin typeface="Helvetica Neue"/>
                <a:ea typeface="Helvetica Neue"/>
                <a:cs typeface="Helvetica Neue"/>
                <a:sym typeface="Helvetica Neue"/>
              </a:rPr>
              <a:t>Growth</a:t>
            </a:r>
            <a:endParaRPr sz="2500" b="1">
              <a:solidFill>
                <a:srgbClr val="000000"/>
              </a:solidFill>
              <a:latin typeface="Helvetica Neue"/>
              <a:ea typeface="Helvetica Neue"/>
              <a:cs typeface="Helvetica Neue"/>
              <a:sym typeface="Helvetica Neue"/>
            </a:endParaRPr>
          </a:p>
          <a:p>
            <a:pPr marL="457200" lvl="0" indent="-387350" algn="l" rtl="0">
              <a:spcBef>
                <a:spcPts val="0"/>
              </a:spcBef>
              <a:spcAft>
                <a:spcPts val="0"/>
              </a:spcAft>
              <a:buClr>
                <a:srgbClr val="000000"/>
              </a:buClr>
              <a:buSzPts val="2500"/>
              <a:buFont typeface="Helvetica Neue"/>
              <a:buChar char="-"/>
            </a:pPr>
            <a:r>
              <a:rPr lang="en" sz="2500" b="1">
                <a:solidFill>
                  <a:srgbClr val="000000"/>
                </a:solidFill>
                <a:latin typeface="Helvetica Neue"/>
                <a:ea typeface="Helvetica Neue"/>
                <a:cs typeface="Helvetica Neue"/>
                <a:sym typeface="Helvetica Neue"/>
              </a:rPr>
              <a:t>Efficiency</a:t>
            </a:r>
            <a:endParaRPr sz="2500" b="1">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2500" b="1">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 sz="2500" b="1">
                <a:solidFill>
                  <a:schemeClr val="accent3"/>
                </a:solidFill>
                <a:latin typeface="Helvetica Neue"/>
                <a:ea typeface="Helvetica Neue"/>
                <a:cs typeface="Helvetica Neue"/>
                <a:sym typeface="Helvetica Neue"/>
              </a:rPr>
              <a:t>*</a:t>
            </a:r>
            <a:r>
              <a:rPr lang="en" sz="1900" b="1">
                <a:solidFill>
                  <a:schemeClr val="accent3"/>
                </a:solidFill>
                <a:latin typeface="Helvetica Neue"/>
                <a:ea typeface="Helvetica Neue"/>
                <a:cs typeface="Helvetica Neue"/>
                <a:sym typeface="Helvetica Neue"/>
              </a:rPr>
              <a:t>2/3 of all business worldwide are family owned</a:t>
            </a:r>
            <a:endParaRPr sz="1900" b="1">
              <a:solidFill>
                <a:schemeClr val="accent3"/>
              </a:solidFill>
              <a:latin typeface="Helvetica Neue"/>
              <a:ea typeface="Helvetica Neue"/>
              <a:cs typeface="Helvetica Neue"/>
              <a:sym typeface="Helvetica Neue"/>
            </a:endParaRPr>
          </a:p>
          <a:p>
            <a:pPr marL="457200" lvl="0" indent="0" algn="l" rtl="0">
              <a:spcBef>
                <a:spcPts val="0"/>
              </a:spcBef>
              <a:spcAft>
                <a:spcPts val="0"/>
              </a:spcAft>
              <a:buNone/>
            </a:pPr>
            <a:endParaRPr sz="2500" b="1">
              <a:solidFill>
                <a:schemeClr val="dk1"/>
              </a:solidFill>
              <a:latin typeface="Helvetica Neue"/>
              <a:ea typeface="Helvetica Neue"/>
              <a:cs typeface="Helvetica Neue"/>
              <a:sym typeface="Helvetica Neue"/>
            </a:endParaRPr>
          </a:p>
        </p:txBody>
      </p:sp>
      <p:cxnSp>
        <p:nvCxnSpPr>
          <p:cNvPr id="88" name="Google Shape;88;p17"/>
          <p:cNvCxnSpPr/>
          <p:nvPr/>
        </p:nvCxnSpPr>
        <p:spPr>
          <a:xfrm>
            <a:off x="1031737" y="1517005"/>
            <a:ext cx="9900" cy="2721600"/>
          </a:xfrm>
          <a:prstGeom prst="straightConnector1">
            <a:avLst/>
          </a:prstGeom>
          <a:noFill/>
          <a:ln w="38100" cap="flat" cmpd="sng">
            <a:solidFill>
              <a:schemeClr val="dk2"/>
            </a:solidFill>
            <a:prstDash val="solid"/>
            <a:round/>
            <a:headEnd type="none" w="med" len="med"/>
            <a:tailEnd type="none" w="med" len="med"/>
          </a:ln>
        </p:spPr>
      </p:cxnSp>
      <p:cxnSp>
        <p:nvCxnSpPr>
          <p:cNvPr id="89" name="Google Shape;89;p17"/>
          <p:cNvCxnSpPr/>
          <p:nvPr/>
        </p:nvCxnSpPr>
        <p:spPr>
          <a:xfrm flipH="1">
            <a:off x="1031600" y="4222922"/>
            <a:ext cx="4401000" cy="15900"/>
          </a:xfrm>
          <a:prstGeom prst="straightConnector1">
            <a:avLst/>
          </a:prstGeom>
          <a:noFill/>
          <a:ln w="38100" cap="flat" cmpd="sng">
            <a:solidFill>
              <a:schemeClr val="dk2"/>
            </a:solidFill>
            <a:prstDash val="solid"/>
            <a:round/>
            <a:headEnd type="none" w="med" len="med"/>
            <a:tailEnd type="none" w="med" len="med"/>
          </a:ln>
        </p:spPr>
      </p:cxnSp>
      <p:sp>
        <p:nvSpPr>
          <p:cNvPr id="90" name="Google Shape;90;p17"/>
          <p:cNvSpPr txBox="1"/>
          <p:nvPr/>
        </p:nvSpPr>
        <p:spPr>
          <a:xfrm>
            <a:off x="1031737" y="4362976"/>
            <a:ext cx="4401000"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Low      Performance        High</a:t>
            </a:r>
            <a:endParaRPr sz="2000">
              <a:latin typeface="Helvetica Neue"/>
              <a:ea typeface="Helvetica Neue"/>
              <a:cs typeface="Helvetica Neue"/>
              <a:sym typeface="Helvetica Neue"/>
            </a:endParaRPr>
          </a:p>
        </p:txBody>
      </p:sp>
      <p:sp>
        <p:nvSpPr>
          <p:cNvPr id="91" name="Google Shape;91;p17"/>
          <p:cNvSpPr txBox="1"/>
          <p:nvPr/>
        </p:nvSpPr>
        <p:spPr>
          <a:xfrm rot="-5400000">
            <a:off x="-777300" y="2428120"/>
            <a:ext cx="29082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Number of Businesses</a:t>
            </a:r>
            <a:endParaRPr sz="2000">
              <a:latin typeface="Helvetica Neue"/>
              <a:ea typeface="Helvetica Neue"/>
              <a:cs typeface="Helvetica Neue"/>
              <a:sym typeface="Helvetica Neue"/>
            </a:endParaRPr>
          </a:p>
        </p:txBody>
      </p:sp>
      <p:sp>
        <p:nvSpPr>
          <p:cNvPr id="92" name="Google Shape;92;p17"/>
          <p:cNvSpPr/>
          <p:nvPr/>
        </p:nvSpPr>
        <p:spPr>
          <a:xfrm>
            <a:off x="1343812" y="1834788"/>
            <a:ext cx="2593266" cy="2177260"/>
          </a:xfrm>
          <a:custGeom>
            <a:avLst/>
            <a:gdLst/>
            <a:ahLst/>
            <a:cxnLst/>
            <a:rect l="l" t="t" r="r" b="b"/>
            <a:pathLst>
              <a:path w="86435" h="85224" extrusionOk="0">
                <a:moveTo>
                  <a:pt x="0" y="85224"/>
                </a:moveTo>
                <a:cubicBezTo>
                  <a:pt x="7304" y="71021"/>
                  <a:pt x="29420" y="108"/>
                  <a:pt x="43826" y="6"/>
                </a:cubicBezTo>
                <a:cubicBezTo>
                  <a:pt x="58232" y="-95"/>
                  <a:pt x="79334" y="70514"/>
                  <a:pt x="86435" y="84615"/>
                </a:cubicBezTo>
              </a:path>
            </a:pathLst>
          </a:custGeom>
          <a:noFill/>
          <a:ln w="38100" cap="flat" cmpd="sng">
            <a:solidFill>
              <a:schemeClr val="lt2"/>
            </a:solidFill>
            <a:prstDash val="solid"/>
            <a:round/>
            <a:headEnd type="none" w="med" len="med"/>
            <a:tailEnd type="none" w="med" len="med"/>
          </a:ln>
        </p:spPr>
      </p:sp>
      <p:sp>
        <p:nvSpPr>
          <p:cNvPr id="93" name="Google Shape;93;p17"/>
          <p:cNvSpPr/>
          <p:nvPr/>
        </p:nvSpPr>
        <p:spPr>
          <a:xfrm>
            <a:off x="2151678" y="1843627"/>
            <a:ext cx="2593266" cy="2177260"/>
          </a:xfrm>
          <a:custGeom>
            <a:avLst/>
            <a:gdLst/>
            <a:ahLst/>
            <a:cxnLst/>
            <a:rect l="l" t="t" r="r" b="b"/>
            <a:pathLst>
              <a:path w="86435" h="85224" extrusionOk="0">
                <a:moveTo>
                  <a:pt x="0" y="85224"/>
                </a:moveTo>
                <a:cubicBezTo>
                  <a:pt x="7304" y="71021"/>
                  <a:pt x="29420" y="108"/>
                  <a:pt x="43826" y="6"/>
                </a:cubicBezTo>
                <a:cubicBezTo>
                  <a:pt x="58232" y="-95"/>
                  <a:pt x="79334" y="70514"/>
                  <a:pt x="86435" y="84615"/>
                </a:cubicBezTo>
              </a:path>
            </a:pathLst>
          </a:custGeom>
          <a:noFill/>
          <a:ln w="38100" cap="flat" cmpd="sng">
            <a:solidFill>
              <a:schemeClr val="accent3"/>
            </a:solidFill>
            <a:prstDash val="solid"/>
            <a:round/>
            <a:headEnd type="none" w="med" len="med"/>
            <a:tailEnd type="none" w="med" len="med"/>
          </a:ln>
        </p:spPr>
      </p:sp>
      <p:sp>
        <p:nvSpPr>
          <p:cNvPr id="94" name="Google Shape;94;p17"/>
          <p:cNvSpPr txBox="1"/>
          <p:nvPr/>
        </p:nvSpPr>
        <p:spPr>
          <a:xfrm>
            <a:off x="3535243" y="1517005"/>
            <a:ext cx="16497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accent3"/>
                </a:solidFill>
                <a:latin typeface="Helvetica Neue"/>
                <a:ea typeface="Helvetica Neue"/>
                <a:cs typeface="Helvetica Neue"/>
                <a:sym typeface="Helvetica Neue"/>
              </a:rPr>
              <a:t>Family </a:t>
            </a:r>
            <a:endParaRPr sz="1500">
              <a:solidFill>
                <a:schemeClr val="accent3"/>
              </a:solidFill>
              <a:latin typeface="Helvetica Neue"/>
              <a:ea typeface="Helvetica Neue"/>
              <a:cs typeface="Helvetica Neue"/>
              <a:sym typeface="Helvetica Neue"/>
            </a:endParaRPr>
          </a:p>
          <a:p>
            <a:pPr marL="0" lvl="0" indent="0" algn="ctr" rtl="0">
              <a:spcBef>
                <a:spcPts val="0"/>
              </a:spcBef>
              <a:spcAft>
                <a:spcPts val="0"/>
              </a:spcAft>
              <a:buNone/>
            </a:pPr>
            <a:r>
              <a:rPr lang="en" sz="1500">
                <a:solidFill>
                  <a:schemeClr val="accent3"/>
                </a:solidFill>
                <a:latin typeface="Helvetica Neue"/>
                <a:ea typeface="Helvetica Neue"/>
                <a:cs typeface="Helvetica Neue"/>
                <a:sym typeface="Helvetica Neue"/>
              </a:rPr>
              <a:t>Business</a:t>
            </a:r>
            <a:endParaRPr sz="1500">
              <a:solidFill>
                <a:schemeClr val="accent3"/>
              </a:solidFill>
              <a:latin typeface="Helvetica Neue"/>
              <a:ea typeface="Helvetica Neue"/>
              <a:cs typeface="Helvetica Neue"/>
              <a:sym typeface="Helvetica Neue"/>
            </a:endParaRPr>
          </a:p>
        </p:txBody>
      </p:sp>
      <p:sp>
        <p:nvSpPr>
          <p:cNvPr id="95" name="Google Shape;95;p17"/>
          <p:cNvSpPr txBox="1"/>
          <p:nvPr/>
        </p:nvSpPr>
        <p:spPr>
          <a:xfrm>
            <a:off x="887279" y="1517005"/>
            <a:ext cx="18993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2"/>
                </a:solidFill>
                <a:latin typeface="Helvetica Neue"/>
                <a:ea typeface="Helvetica Neue"/>
                <a:cs typeface="Helvetica Neue"/>
                <a:sym typeface="Helvetica Neue"/>
              </a:rPr>
              <a:t>Non-Family </a:t>
            </a:r>
            <a:endParaRPr sz="1500">
              <a:solidFill>
                <a:schemeClr val="dk2"/>
              </a:solidFill>
              <a:latin typeface="Helvetica Neue"/>
              <a:ea typeface="Helvetica Neue"/>
              <a:cs typeface="Helvetica Neue"/>
              <a:sym typeface="Helvetica Neue"/>
            </a:endParaRPr>
          </a:p>
          <a:p>
            <a:pPr marL="0" lvl="0" indent="0" algn="ctr" rtl="0">
              <a:spcBef>
                <a:spcPts val="0"/>
              </a:spcBef>
              <a:spcAft>
                <a:spcPts val="0"/>
              </a:spcAft>
              <a:buNone/>
            </a:pPr>
            <a:r>
              <a:rPr lang="en" sz="1500">
                <a:solidFill>
                  <a:schemeClr val="dk2"/>
                </a:solidFill>
                <a:latin typeface="Helvetica Neue"/>
                <a:ea typeface="Helvetica Neue"/>
                <a:cs typeface="Helvetica Neue"/>
                <a:sym typeface="Helvetica Neue"/>
              </a:rPr>
              <a:t>Business</a:t>
            </a:r>
            <a:endParaRPr sz="1500">
              <a:solidFill>
                <a:schemeClr val="dk2"/>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72500"/>
            <a:ext cx="8520600" cy="733500"/>
          </a:xfrm>
          <a:prstGeom prst="rect">
            <a:avLst/>
          </a:prstGeom>
          <a:solidFill>
            <a:srgbClr val="9C26B0"/>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From Generation to Generation</a:t>
            </a:r>
            <a:endParaRPr b="1">
              <a:solidFill>
                <a:srgbClr val="FFFFFF"/>
              </a:solidFill>
              <a:latin typeface="Helvetica Neue"/>
              <a:ea typeface="Helvetica Neue"/>
              <a:cs typeface="Helvetica Neue"/>
              <a:sym typeface="Helvetica Neue"/>
            </a:endParaRPr>
          </a:p>
        </p:txBody>
      </p:sp>
      <p:sp>
        <p:nvSpPr>
          <p:cNvPr id="101" name="Google Shape;101;p18"/>
          <p:cNvSpPr txBox="1"/>
          <p:nvPr/>
        </p:nvSpPr>
        <p:spPr>
          <a:xfrm>
            <a:off x="1429650" y="1263050"/>
            <a:ext cx="6284700" cy="155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Helvetica Neue"/>
              <a:buChar char="➔"/>
            </a:pPr>
            <a:r>
              <a:rPr lang="en" sz="3000" b="1">
                <a:latin typeface="Helvetica Neue"/>
                <a:ea typeface="Helvetica Neue"/>
                <a:cs typeface="Helvetica Neue"/>
                <a:sym typeface="Helvetica Neue"/>
              </a:rPr>
              <a:t>1st generation: 100 Companies</a:t>
            </a:r>
            <a:endParaRPr sz="3000" b="1">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 sz="3000" b="1">
                <a:latin typeface="Helvetica Neue"/>
                <a:ea typeface="Helvetica Neue"/>
                <a:cs typeface="Helvetica Neue"/>
                <a:sym typeface="Helvetica Neue"/>
              </a:rPr>
              <a:t>2nd Generation: 30 Companies</a:t>
            </a:r>
            <a:endParaRPr sz="3000" b="1">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 sz="3000" b="1">
                <a:latin typeface="Helvetica Neue"/>
                <a:ea typeface="Helvetica Neue"/>
                <a:cs typeface="Helvetica Neue"/>
                <a:sym typeface="Helvetica Neue"/>
              </a:rPr>
              <a:t>3rd Generation: 14 Companies</a:t>
            </a:r>
            <a:endParaRPr sz="3000" b="1">
              <a:latin typeface="Helvetica Neue"/>
              <a:ea typeface="Helvetica Neue"/>
              <a:cs typeface="Helvetica Neue"/>
              <a:sym typeface="Helvetica Neue"/>
            </a:endParaRPr>
          </a:p>
        </p:txBody>
      </p:sp>
      <p:pic>
        <p:nvPicPr>
          <p:cNvPr id="102" name="Google Shape;102;p18"/>
          <p:cNvPicPr preferRelativeResize="0"/>
          <p:nvPr/>
        </p:nvPicPr>
        <p:blipFill rotWithShape="1">
          <a:blip r:embed="rId3">
            <a:alphaModFix/>
          </a:blip>
          <a:srcRect l="15604" t="32079" r="14514"/>
          <a:stretch/>
        </p:blipFill>
        <p:spPr>
          <a:xfrm>
            <a:off x="1004350" y="2693500"/>
            <a:ext cx="7106549" cy="3361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628949" y="707575"/>
            <a:ext cx="7886102" cy="4435924"/>
          </a:xfrm>
          <a:prstGeom prst="rect">
            <a:avLst/>
          </a:prstGeom>
          <a:noFill/>
          <a:ln>
            <a:noFill/>
          </a:ln>
        </p:spPr>
      </p:pic>
      <p:sp>
        <p:nvSpPr>
          <p:cNvPr id="108" name="Google Shape;108;p19"/>
          <p:cNvSpPr txBox="1">
            <a:spLocks noGrp="1"/>
          </p:cNvSpPr>
          <p:nvPr>
            <p:ph type="title"/>
          </p:nvPr>
        </p:nvSpPr>
        <p:spPr>
          <a:xfrm>
            <a:off x="311700" y="304450"/>
            <a:ext cx="8520600" cy="733500"/>
          </a:xfrm>
          <a:prstGeom prst="rect">
            <a:avLst/>
          </a:prstGeom>
          <a:solidFill>
            <a:srgbClr val="9C26B0"/>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Family Business Cycles</a:t>
            </a:r>
            <a:endParaRPr b="1">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idx="4294967295"/>
          </p:nvPr>
        </p:nvSpPr>
        <p:spPr>
          <a:xfrm>
            <a:off x="311700" y="372500"/>
            <a:ext cx="8520600" cy="733500"/>
          </a:xfrm>
          <a:prstGeom prst="rect">
            <a:avLst/>
          </a:prstGeom>
          <a:solidFill>
            <a:schemeClr val="accent3"/>
          </a:solidFill>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FFFFFF"/>
                </a:solidFill>
                <a:latin typeface="Helvetica Neue"/>
                <a:ea typeface="Helvetica Neue"/>
                <a:cs typeface="Helvetica Neue"/>
                <a:sym typeface="Helvetica Neue"/>
              </a:rPr>
              <a:t>Succession and Momentum</a:t>
            </a:r>
            <a:endParaRPr b="1">
              <a:solidFill>
                <a:srgbClr val="FFFFFF"/>
              </a:solidFill>
              <a:latin typeface="Helvetica Neue"/>
              <a:ea typeface="Helvetica Neue"/>
              <a:cs typeface="Helvetica Neue"/>
              <a:sym typeface="Helvetica Neue"/>
            </a:endParaRPr>
          </a:p>
        </p:txBody>
      </p:sp>
      <p:sp>
        <p:nvSpPr>
          <p:cNvPr id="114" name="Google Shape;114;p20"/>
          <p:cNvSpPr txBox="1">
            <a:spLocks noGrp="1"/>
          </p:cNvSpPr>
          <p:nvPr>
            <p:ph type="title" idx="4294967295"/>
          </p:nvPr>
        </p:nvSpPr>
        <p:spPr>
          <a:xfrm>
            <a:off x="6033375" y="1509525"/>
            <a:ext cx="3110700" cy="2825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Helvetica Neue"/>
                <a:ea typeface="Helvetica Neue"/>
                <a:cs typeface="Helvetica Neue"/>
                <a:sym typeface="Helvetica Neue"/>
              </a:rPr>
              <a:t>A - </a:t>
            </a:r>
            <a:r>
              <a:rPr lang="en" sz="2500">
                <a:solidFill>
                  <a:srgbClr val="000000"/>
                </a:solidFill>
                <a:latin typeface="Helvetica Neue"/>
                <a:ea typeface="Helvetica Neue"/>
                <a:cs typeface="Helvetica Neue"/>
                <a:sym typeface="Helvetica Neue"/>
              </a:rPr>
              <a:t>Successor not yet ready</a:t>
            </a:r>
            <a:endParaRPr sz="250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 sz="2500" b="1">
                <a:solidFill>
                  <a:srgbClr val="000000"/>
                </a:solidFill>
                <a:latin typeface="Helvetica Neue"/>
                <a:ea typeface="Helvetica Neue"/>
                <a:cs typeface="Helvetica Neue"/>
                <a:sym typeface="Helvetica Neue"/>
              </a:rPr>
              <a:t>B - </a:t>
            </a:r>
            <a:r>
              <a:rPr lang="en" sz="2500">
                <a:solidFill>
                  <a:srgbClr val="000000"/>
                </a:solidFill>
                <a:latin typeface="Helvetica Neue"/>
                <a:ea typeface="Helvetica Neue"/>
                <a:cs typeface="Helvetica Neue"/>
                <a:sym typeface="Helvetica Neue"/>
              </a:rPr>
              <a:t>Probably good enough to take Over</a:t>
            </a:r>
            <a:endParaRPr sz="250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 sz="2500" b="1">
                <a:solidFill>
                  <a:srgbClr val="000000"/>
                </a:solidFill>
                <a:latin typeface="Helvetica Neue"/>
                <a:ea typeface="Helvetica Neue"/>
                <a:cs typeface="Helvetica Neue"/>
                <a:sym typeface="Helvetica Neue"/>
              </a:rPr>
              <a:t>C - </a:t>
            </a:r>
            <a:r>
              <a:rPr lang="en" sz="2500">
                <a:solidFill>
                  <a:srgbClr val="000000"/>
                </a:solidFill>
                <a:latin typeface="Helvetica Neue"/>
                <a:ea typeface="Helvetica Neue"/>
                <a:cs typeface="Helvetica Neue"/>
                <a:sym typeface="Helvetica Neue"/>
              </a:rPr>
              <a:t>Momentum is gone</a:t>
            </a:r>
            <a:endParaRPr sz="2500">
              <a:solidFill>
                <a:srgbClr val="000000"/>
              </a:solidFill>
              <a:latin typeface="Helvetica Neue"/>
              <a:ea typeface="Helvetica Neue"/>
              <a:cs typeface="Helvetica Neue"/>
              <a:sym typeface="Helvetica Neue"/>
            </a:endParaRPr>
          </a:p>
          <a:p>
            <a:pPr marL="457200" lvl="0" indent="0" algn="l" rtl="0">
              <a:spcBef>
                <a:spcPts val="0"/>
              </a:spcBef>
              <a:spcAft>
                <a:spcPts val="0"/>
              </a:spcAft>
              <a:buNone/>
            </a:pPr>
            <a:endParaRPr sz="2500" b="1">
              <a:solidFill>
                <a:schemeClr val="dk1"/>
              </a:solidFill>
              <a:latin typeface="Helvetica Neue"/>
              <a:ea typeface="Helvetica Neue"/>
              <a:cs typeface="Helvetica Neue"/>
              <a:sym typeface="Helvetica Neue"/>
            </a:endParaRPr>
          </a:p>
        </p:txBody>
      </p:sp>
      <p:cxnSp>
        <p:nvCxnSpPr>
          <p:cNvPr id="115" name="Google Shape;115;p20"/>
          <p:cNvCxnSpPr/>
          <p:nvPr/>
        </p:nvCxnSpPr>
        <p:spPr>
          <a:xfrm>
            <a:off x="1031737" y="1494197"/>
            <a:ext cx="600" cy="3031500"/>
          </a:xfrm>
          <a:prstGeom prst="straightConnector1">
            <a:avLst/>
          </a:prstGeom>
          <a:noFill/>
          <a:ln w="38100" cap="flat" cmpd="sng">
            <a:solidFill>
              <a:schemeClr val="dk2"/>
            </a:solidFill>
            <a:prstDash val="solid"/>
            <a:round/>
            <a:headEnd type="none" w="med" len="med"/>
            <a:tailEnd type="none" w="med" len="med"/>
          </a:ln>
        </p:spPr>
      </p:cxnSp>
      <p:cxnSp>
        <p:nvCxnSpPr>
          <p:cNvPr id="116" name="Google Shape;116;p20"/>
          <p:cNvCxnSpPr/>
          <p:nvPr/>
        </p:nvCxnSpPr>
        <p:spPr>
          <a:xfrm flipH="1">
            <a:off x="1031600" y="4480447"/>
            <a:ext cx="4401000" cy="15900"/>
          </a:xfrm>
          <a:prstGeom prst="straightConnector1">
            <a:avLst/>
          </a:prstGeom>
          <a:noFill/>
          <a:ln w="38100" cap="flat" cmpd="sng">
            <a:solidFill>
              <a:schemeClr val="dk2"/>
            </a:solidFill>
            <a:prstDash val="solid"/>
            <a:round/>
            <a:headEnd type="none" w="med" len="med"/>
            <a:tailEnd type="none" w="med" len="med"/>
          </a:ln>
        </p:spPr>
      </p:cxnSp>
      <p:sp>
        <p:nvSpPr>
          <p:cNvPr id="117" name="Google Shape;117;p20"/>
          <p:cNvSpPr txBox="1"/>
          <p:nvPr/>
        </p:nvSpPr>
        <p:spPr>
          <a:xfrm>
            <a:off x="3533306" y="4537200"/>
            <a:ext cx="1899300" cy="60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latin typeface="Helvetica Neue"/>
                <a:ea typeface="Helvetica Neue"/>
                <a:cs typeface="Helvetica Neue"/>
                <a:sym typeface="Helvetica Neue"/>
              </a:rPr>
              <a:t>Time</a:t>
            </a:r>
            <a:endParaRPr sz="2000">
              <a:latin typeface="Helvetica Neue"/>
              <a:ea typeface="Helvetica Neue"/>
              <a:cs typeface="Helvetica Neue"/>
              <a:sym typeface="Helvetica Neue"/>
            </a:endParaRPr>
          </a:p>
        </p:txBody>
      </p:sp>
      <p:sp>
        <p:nvSpPr>
          <p:cNvPr id="118" name="Google Shape;118;p20"/>
          <p:cNvSpPr txBox="1"/>
          <p:nvPr/>
        </p:nvSpPr>
        <p:spPr>
          <a:xfrm rot="-5400000">
            <a:off x="-871050" y="2521875"/>
            <a:ext cx="29082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Contribution of Leader</a:t>
            </a:r>
            <a:endParaRPr sz="2000">
              <a:latin typeface="Helvetica Neue"/>
              <a:ea typeface="Helvetica Neue"/>
              <a:cs typeface="Helvetica Neue"/>
              <a:sym typeface="Helvetica Neue"/>
            </a:endParaRPr>
          </a:p>
        </p:txBody>
      </p:sp>
      <p:sp>
        <p:nvSpPr>
          <p:cNvPr id="119" name="Google Shape;119;p20"/>
          <p:cNvSpPr txBox="1"/>
          <p:nvPr/>
        </p:nvSpPr>
        <p:spPr>
          <a:xfrm>
            <a:off x="4523156" y="2706805"/>
            <a:ext cx="16497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accent3"/>
                </a:solidFill>
                <a:latin typeface="Helvetica Neue"/>
                <a:ea typeface="Helvetica Neue"/>
                <a:cs typeface="Helvetica Neue"/>
                <a:sym typeface="Helvetica Neue"/>
              </a:rPr>
              <a:t>Incoming Successor</a:t>
            </a:r>
            <a:endParaRPr sz="1500">
              <a:solidFill>
                <a:schemeClr val="accent3"/>
              </a:solidFill>
              <a:latin typeface="Helvetica Neue"/>
              <a:ea typeface="Helvetica Neue"/>
              <a:cs typeface="Helvetica Neue"/>
              <a:sym typeface="Helvetica Neue"/>
            </a:endParaRPr>
          </a:p>
        </p:txBody>
      </p:sp>
      <p:sp>
        <p:nvSpPr>
          <p:cNvPr id="120" name="Google Shape;120;p20"/>
          <p:cNvSpPr txBox="1"/>
          <p:nvPr/>
        </p:nvSpPr>
        <p:spPr>
          <a:xfrm>
            <a:off x="3533301" y="3154375"/>
            <a:ext cx="12441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2"/>
                </a:solidFill>
                <a:latin typeface="Helvetica Neue"/>
                <a:ea typeface="Helvetica Neue"/>
                <a:cs typeface="Helvetica Neue"/>
                <a:sym typeface="Helvetica Neue"/>
              </a:rPr>
              <a:t>Outgoing </a:t>
            </a:r>
            <a:endParaRPr sz="1500">
              <a:solidFill>
                <a:schemeClr val="dk2"/>
              </a:solidFill>
              <a:latin typeface="Helvetica Neue"/>
              <a:ea typeface="Helvetica Neue"/>
              <a:cs typeface="Helvetica Neue"/>
              <a:sym typeface="Helvetica Neue"/>
            </a:endParaRPr>
          </a:p>
          <a:p>
            <a:pPr marL="0" lvl="0" indent="0" algn="ctr" rtl="0">
              <a:spcBef>
                <a:spcPts val="0"/>
              </a:spcBef>
              <a:spcAft>
                <a:spcPts val="0"/>
              </a:spcAft>
              <a:buNone/>
            </a:pPr>
            <a:r>
              <a:rPr lang="en" sz="1500">
                <a:solidFill>
                  <a:schemeClr val="dk2"/>
                </a:solidFill>
                <a:latin typeface="Helvetica Neue"/>
                <a:ea typeface="Helvetica Neue"/>
                <a:cs typeface="Helvetica Neue"/>
                <a:sym typeface="Helvetica Neue"/>
              </a:rPr>
              <a:t>Leader</a:t>
            </a:r>
            <a:endParaRPr sz="1500">
              <a:solidFill>
                <a:schemeClr val="dk2"/>
              </a:solidFill>
              <a:latin typeface="Helvetica Neue"/>
              <a:ea typeface="Helvetica Neue"/>
              <a:cs typeface="Helvetica Neue"/>
              <a:sym typeface="Helvetica Neue"/>
            </a:endParaRPr>
          </a:p>
        </p:txBody>
      </p:sp>
      <p:sp>
        <p:nvSpPr>
          <p:cNvPr id="121" name="Google Shape;121;p20"/>
          <p:cNvSpPr/>
          <p:nvPr/>
        </p:nvSpPr>
        <p:spPr>
          <a:xfrm>
            <a:off x="1281425" y="2112329"/>
            <a:ext cx="2769085" cy="1937652"/>
          </a:xfrm>
          <a:custGeom>
            <a:avLst/>
            <a:gdLst/>
            <a:ahLst/>
            <a:cxnLst/>
            <a:rect l="l" t="t" r="r" b="b"/>
            <a:pathLst>
              <a:path w="91836" h="60363" extrusionOk="0">
                <a:moveTo>
                  <a:pt x="0" y="60363"/>
                </a:moveTo>
                <a:cubicBezTo>
                  <a:pt x="9848" y="50397"/>
                  <a:pt x="43782" y="5073"/>
                  <a:pt x="59088" y="564"/>
                </a:cubicBezTo>
                <a:cubicBezTo>
                  <a:pt x="74394" y="-3945"/>
                  <a:pt x="86378" y="27853"/>
                  <a:pt x="91836" y="33311"/>
                </a:cubicBezTo>
              </a:path>
            </a:pathLst>
          </a:custGeom>
          <a:noFill/>
          <a:ln w="38100" cap="flat" cmpd="sng">
            <a:solidFill>
              <a:schemeClr val="lt2"/>
            </a:solidFill>
            <a:prstDash val="solid"/>
            <a:round/>
            <a:headEnd type="none" w="med" len="med"/>
            <a:tailEnd type="none" w="med" len="med"/>
          </a:ln>
        </p:spPr>
      </p:sp>
      <p:sp>
        <p:nvSpPr>
          <p:cNvPr id="122" name="Google Shape;122;p20"/>
          <p:cNvSpPr/>
          <p:nvPr/>
        </p:nvSpPr>
        <p:spPr>
          <a:xfrm>
            <a:off x="2481129" y="1646960"/>
            <a:ext cx="2769085" cy="1937652"/>
          </a:xfrm>
          <a:custGeom>
            <a:avLst/>
            <a:gdLst/>
            <a:ahLst/>
            <a:cxnLst/>
            <a:rect l="l" t="t" r="r" b="b"/>
            <a:pathLst>
              <a:path w="91836" h="60363" extrusionOk="0">
                <a:moveTo>
                  <a:pt x="0" y="60363"/>
                </a:moveTo>
                <a:cubicBezTo>
                  <a:pt x="9848" y="50397"/>
                  <a:pt x="43782" y="5073"/>
                  <a:pt x="59088" y="564"/>
                </a:cubicBezTo>
                <a:cubicBezTo>
                  <a:pt x="74394" y="-3945"/>
                  <a:pt x="86378" y="27853"/>
                  <a:pt x="91836" y="33311"/>
                </a:cubicBezTo>
              </a:path>
            </a:pathLst>
          </a:custGeom>
          <a:noFill/>
          <a:ln w="38100" cap="flat" cmpd="sng">
            <a:solidFill>
              <a:srgbClr val="9C26B0"/>
            </a:solidFill>
            <a:prstDash val="solid"/>
            <a:round/>
            <a:headEnd type="none" w="med" len="med"/>
            <a:tailEnd type="none" w="med" len="med"/>
          </a:ln>
        </p:spPr>
      </p:sp>
      <p:cxnSp>
        <p:nvCxnSpPr>
          <p:cNvPr id="123" name="Google Shape;123;p20"/>
          <p:cNvCxnSpPr/>
          <p:nvPr/>
        </p:nvCxnSpPr>
        <p:spPr>
          <a:xfrm>
            <a:off x="2349275" y="2448275"/>
            <a:ext cx="302700" cy="338100"/>
          </a:xfrm>
          <a:prstGeom prst="straightConnector1">
            <a:avLst/>
          </a:prstGeom>
          <a:noFill/>
          <a:ln w="38100" cap="flat" cmpd="sng">
            <a:solidFill>
              <a:schemeClr val="dk2"/>
            </a:solidFill>
            <a:prstDash val="solid"/>
            <a:round/>
            <a:headEnd type="none" w="med" len="med"/>
            <a:tailEnd type="none" w="med" len="med"/>
          </a:ln>
        </p:spPr>
      </p:cxnSp>
      <p:cxnSp>
        <p:nvCxnSpPr>
          <p:cNvPr id="124" name="Google Shape;124;p20"/>
          <p:cNvCxnSpPr/>
          <p:nvPr/>
        </p:nvCxnSpPr>
        <p:spPr>
          <a:xfrm>
            <a:off x="3167975" y="1896550"/>
            <a:ext cx="0" cy="391500"/>
          </a:xfrm>
          <a:prstGeom prst="straightConnector1">
            <a:avLst/>
          </a:prstGeom>
          <a:noFill/>
          <a:ln w="38100" cap="flat" cmpd="sng">
            <a:solidFill>
              <a:schemeClr val="dk2"/>
            </a:solidFill>
            <a:prstDash val="solid"/>
            <a:round/>
            <a:headEnd type="none" w="med" len="med"/>
            <a:tailEnd type="none" w="med" len="med"/>
          </a:ln>
        </p:spPr>
      </p:cxnSp>
      <p:cxnSp>
        <p:nvCxnSpPr>
          <p:cNvPr id="125" name="Google Shape;125;p20"/>
          <p:cNvCxnSpPr/>
          <p:nvPr/>
        </p:nvCxnSpPr>
        <p:spPr>
          <a:xfrm rot="10800000" flipH="1">
            <a:off x="3577325" y="2519350"/>
            <a:ext cx="338400" cy="195900"/>
          </a:xfrm>
          <a:prstGeom prst="straightConnector1">
            <a:avLst/>
          </a:prstGeom>
          <a:noFill/>
          <a:ln w="38100" cap="flat" cmpd="sng">
            <a:solidFill>
              <a:schemeClr val="dk2"/>
            </a:solidFill>
            <a:prstDash val="solid"/>
            <a:round/>
            <a:headEnd type="none" w="med" len="med"/>
            <a:tailEnd type="none" w="med" len="med"/>
          </a:ln>
        </p:spPr>
      </p:cxnSp>
      <p:sp>
        <p:nvSpPr>
          <p:cNvPr id="126" name="Google Shape;126;p20"/>
          <p:cNvSpPr txBox="1"/>
          <p:nvPr/>
        </p:nvSpPr>
        <p:spPr>
          <a:xfrm>
            <a:off x="1794516" y="2041650"/>
            <a:ext cx="9951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Helvetica Neue"/>
                <a:ea typeface="Helvetica Neue"/>
                <a:cs typeface="Helvetica Neue"/>
                <a:sym typeface="Helvetica Neue"/>
              </a:rPr>
              <a:t>A</a:t>
            </a:r>
            <a:endParaRPr sz="2000">
              <a:latin typeface="Helvetica Neue"/>
              <a:ea typeface="Helvetica Neue"/>
              <a:cs typeface="Helvetica Neue"/>
              <a:sym typeface="Helvetica Neue"/>
            </a:endParaRPr>
          </a:p>
        </p:txBody>
      </p:sp>
      <p:sp>
        <p:nvSpPr>
          <p:cNvPr id="127" name="Google Shape;127;p20"/>
          <p:cNvSpPr txBox="1"/>
          <p:nvPr/>
        </p:nvSpPr>
        <p:spPr>
          <a:xfrm>
            <a:off x="2670416" y="1509525"/>
            <a:ext cx="9951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Helvetica Neue"/>
                <a:ea typeface="Helvetica Neue"/>
                <a:cs typeface="Helvetica Neue"/>
                <a:sym typeface="Helvetica Neue"/>
              </a:rPr>
              <a:t>B</a:t>
            </a:r>
            <a:endParaRPr sz="2000">
              <a:latin typeface="Helvetica Neue"/>
              <a:ea typeface="Helvetica Neue"/>
              <a:cs typeface="Helvetica Neue"/>
              <a:sym typeface="Helvetica Neue"/>
            </a:endParaRPr>
          </a:p>
        </p:txBody>
      </p:sp>
      <p:sp>
        <p:nvSpPr>
          <p:cNvPr id="128" name="Google Shape;128;p20"/>
          <p:cNvSpPr txBox="1"/>
          <p:nvPr/>
        </p:nvSpPr>
        <p:spPr>
          <a:xfrm>
            <a:off x="3546316" y="2188513"/>
            <a:ext cx="995100" cy="6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Helvetica Neue"/>
                <a:ea typeface="Helvetica Neue"/>
                <a:cs typeface="Helvetica Neue"/>
                <a:sym typeface="Helvetica Neue"/>
              </a:rPr>
              <a:t>C</a:t>
            </a:r>
            <a:endParaRPr sz="2000">
              <a:latin typeface="Helvetica Neue"/>
              <a:ea typeface="Helvetica Neue"/>
              <a:cs typeface="Helvetica Neue"/>
              <a:sym typeface="Helvetica Neue"/>
            </a:endParaRPr>
          </a:p>
        </p:txBody>
      </p:sp>
      <p:sp>
        <p:nvSpPr>
          <p:cNvPr id="129" name="Google Shape;129;p20"/>
          <p:cNvSpPr/>
          <p:nvPr/>
        </p:nvSpPr>
        <p:spPr>
          <a:xfrm>
            <a:off x="2740825" y="2188525"/>
            <a:ext cx="542700" cy="966000"/>
          </a:xfrm>
          <a:prstGeom prst="ellipse">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0" y="1564825"/>
            <a:ext cx="9144000" cy="2004000"/>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 </a:t>
            </a:r>
            <a:endParaRPr b="1">
              <a:solidFill>
                <a:srgbClr val="FFFFFF"/>
              </a:solidFill>
              <a:latin typeface="Helvetica Neue"/>
              <a:ea typeface="Helvetica Neue"/>
              <a:cs typeface="Helvetica Neue"/>
              <a:sym typeface="Helvetica Neue"/>
            </a:endParaRPr>
          </a:p>
        </p:txBody>
      </p:sp>
      <p:sp>
        <p:nvSpPr>
          <p:cNvPr id="135" name="Google Shape;135;p21"/>
          <p:cNvSpPr txBox="1">
            <a:spLocks noGrp="1"/>
          </p:cNvSpPr>
          <p:nvPr>
            <p:ph type="title"/>
          </p:nvPr>
        </p:nvSpPr>
        <p:spPr>
          <a:xfrm>
            <a:off x="430800" y="1808575"/>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Helvetica Neue"/>
                <a:ea typeface="Helvetica Neue"/>
                <a:cs typeface="Helvetica Neue"/>
                <a:sym typeface="Helvetica Neue"/>
              </a:rPr>
              <a:t>The Natural Laws of </a:t>
            </a:r>
            <a:endParaRPr sz="4000" b="1">
              <a:latin typeface="Helvetica Neue"/>
              <a:ea typeface="Helvetica Neue"/>
              <a:cs typeface="Helvetica Neue"/>
              <a:sym typeface="Helvetica Neue"/>
            </a:endParaRPr>
          </a:p>
          <a:p>
            <a:pPr marL="0" lvl="0" indent="0" algn="ctr" rtl="0">
              <a:spcBef>
                <a:spcPts val="0"/>
              </a:spcBef>
              <a:spcAft>
                <a:spcPts val="0"/>
              </a:spcAft>
              <a:buNone/>
            </a:pPr>
            <a:r>
              <a:rPr lang="en" sz="4000" b="1">
                <a:latin typeface="Helvetica Neue"/>
                <a:ea typeface="Helvetica Neue"/>
                <a:cs typeface="Helvetica Neue"/>
                <a:sym typeface="Helvetica Neue"/>
              </a:rPr>
              <a:t>Family Business</a:t>
            </a:r>
            <a:endParaRPr sz="4000" b="1">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E008D"/>
      </a:dk1>
      <a:lt1>
        <a:srgbClr val="FFFFFF"/>
      </a:lt1>
      <a:dk2>
        <a:srgbClr val="424242"/>
      </a:dk2>
      <a:lt2>
        <a:srgbClr val="9F9F9F"/>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668</Words>
  <Application>Microsoft Office PowerPoint</Application>
  <PresentationFormat>Diaprojekcija na zaslonu (16:9)</PresentationFormat>
  <Paragraphs>119</Paragraphs>
  <Slides>23</Slides>
  <Notes>23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23</vt:i4>
      </vt:variant>
    </vt:vector>
  </HeadingPairs>
  <TitlesOfParts>
    <vt:vector size="29" baseType="lpstr">
      <vt:lpstr>Calibri</vt:lpstr>
      <vt:lpstr>Arial</vt:lpstr>
      <vt:lpstr>Oswald</vt:lpstr>
      <vt:lpstr>Helvetica Neue</vt:lpstr>
      <vt:lpstr>Source Code Pro</vt:lpstr>
      <vt:lpstr>Modern Writer</vt:lpstr>
      <vt:lpstr>How To Create, Grow, And Manage Wealth In Business Families?</vt:lpstr>
      <vt:lpstr>My Journey</vt:lpstr>
      <vt:lpstr>Roles of Women in Business Families</vt:lpstr>
      <vt:lpstr>Women have the power, if they use it, to transmit a positive or negative image of the family enterprise to the children.    Mothers teach family members how to get along together, in and out of business.   The role of “Chief Emotional Officer” is essential to the success of the Family Business. </vt:lpstr>
      <vt:lpstr>Family Businesses are Better</vt:lpstr>
      <vt:lpstr>From Generation to Generation</vt:lpstr>
      <vt:lpstr>Family Business Cycles</vt:lpstr>
      <vt:lpstr>Succession and Momentum</vt:lpstr>
      <vt:lpstr> </vt:lpstr>
      <vt:lpstr>Natural Law #1</vt:lpstr>
      <vt:lpstr>Natural Law #2</vt:lpstr>
      <vt:lpstr>Natural Law #3</vt:lpstr>
      <vt:lpstr>Natural Law #4</vt:lpstr>
      <vt:lpstr>Natural Law #5</vt:lpstr>
      <vt:lpstr>5 Lessons</vt:lpstr>
      <vt:lpstr>The winning family mission</vt:lpstr>
      <vt:lpstr>Building blocks for the direction of a family entreprise</vt:lpstr>
      <vt:lpstr>3 pathways</vt:lpstr>
      <vt:lpstr>To stay alive for generations…</vt:lpstr>
      <vt:lpstr>Operator Mindset</vt:lpstr>
      <vt:lpstr>PowerPointova predstavitev</vt:lpstr>
      <vt:lpstr>GAIN ALTITUDE  TO TAKE A PORTFOLIO VIEW OF THEIR ASSETS</vt:lpstr>
      <vt:lpstr>PowerPointova predstavitev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Grow, And Manage Wealth In Business Families?</dc:title>
  <dc:subject/>
  <dc:creator>Lidija Flajs</dc:creator>
  <cp:keywords/>
  <dc:description/>
  <cp:lastModifiedBy>Lidija Flajs</cp:lastModifiedBy>
  <cp:revision>2</cp:revision>
  <dcterms:modified xsi:type="dcterms:W3CDTF">2022-04-06T05:44:55Z</dcterms:modified>
  <cp:category/>
</cp:coreProperties>
</file>